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90" d="100"/>
          <a:sy n="90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4D715-50C3-B803-A8ED-E297CF0F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D1C8FA-4E74-3C2B-B2E1-90179EE0F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F96F5C-20E8-D5B3-4B51-E00FBADC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CA3150-268E-E144-EB8E-C83266A4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C9375F-A225-D342-874D-7AF26BF3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3152611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1.xml.png" type="slideLayout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FE248-CB53-29A6-B21F-1B9B25DD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CB66B5-34D0-BDE9-5932-0E416504F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9B6BF-E627-7250-3EDA-1287E111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7CADA8-4560-F141-7ED6-BD570DF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590A53-D30B-FB19-DA4E-56FFB4BE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1721733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10.xml.png" type="slideLayout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20F4DD-F736-F394-947B-5741BD745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E099BE-C301-7614-65DF-46D9E84D6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6390-1E46-C21F-75CD-E31A7832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5A1DA6-C2F0-C179-3F42-8D6667B9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619AC8-8FAF-9013-7FB4-18456D33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3299543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11.xml.png" type="slideLayout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BA219-D050-862C-E65B-9683A367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3736A5-1585-C5FA-D2FE-8F5ED137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E2F4FD-E8D7-1C42-14C4-121EA099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03D1D-7811-D79C-3E26-008C6266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5FEE4B-101F-62CC-E69D-F081B97B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7147540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2.xml.png" type="slideLayout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30E9EE-8C71-67D4-A2BC-53B10698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09279D-06F0-EFDE-9CD6-193A29D31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B3CCE7-DC65-DA1D-3E8E-70130CD6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B74EE2-CD7D-A99C-E5D2-1366E53C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52B1E2-E5C3-92D1-FF78-B950DDC1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5822510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3.xml.png" type="slideLayout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C4817C-99A1-757B-E4AD-A4032027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17D338-6AC5-3B05-1915-B1578DB8B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8E3BF0-2279-8BF3-1C0E-03C9E7BF3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B8EC9A-56DC-2B36-BF93-CCB1A8E3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3D304B-FAC1-533F-1456-38E73C2A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6F4D4A-E839-BFE4-78EA-559F4A54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8786054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4.xml.png" type="slideLayout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C5FF1-6080-2725-74AB-5FF7D3F2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A501C3-38EB-2364-C39C-33279253F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EEC63D-4589-C043-285B-B8127689F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8810A47-0A22-AB30-2FCE-43F3C972A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88C72C7-7B09-FD2C-30C5-4350039BA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957867-163A-9E7A-AE92-DDB0D8E1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0928ED-F638-2A81-FAF0-17D14FCA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B5BCCDA-B30D-A94D-59C6-47F63025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0130515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5.xml.png" type="slideLayout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2DB04-0D11-419F-4D88-8EE71954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FF8EF7-C3FC-15DF-EB99-F3AFA6C5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A37BA3-FB71-5172-B46A-25DF8DB9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0FED2D-6DE6-4528-CEC4-A1B11500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1781461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6.xml.png" type="slideLayout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4BDD16-6439-B908-EDD7-E328E0DB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2E04F1C-1C5E-FF25-BFF4-A2FD0C4A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C5C0E4-D1F8-57FC-808D-20A6FC4D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5038035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7.xml.png" type="slideLayout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3FCD8-D346-D209-27B3-7C09A6E1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B47027-3D1C-237E-E4D0-376667F1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4B274-03F4-DFA5-61F7-9E8E0AC98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BAC8FF-DC28-5C76-6936-568A1EF2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62A2AA-F26F-56C5-60C1-F265434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79CC6C-B836-7CF1-8B26-F26AD143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0346981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8.xml.png" type="slideLayout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0D37B-120B-5DC1-45AB-49EAA8B7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B5A8308-143D-B013-FA6D-13A508B23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9730FC-073C-5B6F-22E8-FA4523B5C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0007D1-71A0-CD5F-5290-4EB94B79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971ABE-DCFA-3F63-9336-9EBAF490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786D08-7017-BD7F-109B-79A0EF20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1326504"/>
      </p:ext>
    </p:extLst>
  </p:cSld>
  <p:clrMapOvr>
    <a:masterClrMapping/>
  </p:clrMapOvr>
  <p:extLst>
    <p:ext uri="ooxmlsdk">
      <ooxmlsdk:mediaFallback xmlns:ooxmlsdkcls="c:OOXMLSDK_CT_MediaFallback" xmlns:ooxmlsdk="ooxmlsdk" xmlns="" target="/slidelayout//ppt/slideLayouts/slideLayout9.xml.png" type="slideLayout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9C2722-3B8C-2065-5AC5-263CFE9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7A3692-2AD9-CE6F-D53F-7845B9B3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51CEA3-90BC-60A3-2BF0-EFFB67E7C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  <a:t>2026-01-29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196AE0-833D-16AA-C61D-4401D75F8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FBC43C-0D70-FA29-5981-9056C9645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848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841" y="1525651"/>
            <a:ext cx="5943600" cy="20859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14999"/>
              </a:lnSpc>
            </a:pPr>
            <a:r>
              <a:rPr lang="en-US" sz="54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云计算基础课程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eyJfdGVtcGxhdGVEYXRhIjp7ImNvbnRlbnRUeXBlIjoiJHRpdGxlIiwibGluZUNvdW50IjoiMiIsIndvcmRDb3VudCI6IjcifSwidGFnIjoiJHRpdGxlIn0=</bd:templateData>
          </p:ext>
        </p:extLst>
      </p:sp>
      <p:sp>
        <p:nvSpPr>
          <p:cNvPr id="4" name="TextBox 4"/>
          <p:cNvSpPr txBox="1"/>
          <p:nvPr/>
        </p:nvSpPr>
        <p:spPr>
          <a:xfrm>
            <a:off x="652891" y="5416866"/>
            <a:ext cx="3371850" cy="50482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020A4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2026-01-28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eyJfdGVtcGxhdGVEYXRhIjp7ImNvbnRlbnRUeXBlIjoiJERhdGUiLCJsaW5lQ291bnQiOiIxIiwid29yZENvdW50IjoiMTEifSwidGFnIjoibm9FZGl0In0=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eyJtZCI6IuS6keiuoeeul+WfuuehgOivvueoiyIsInRwbGlkIjoiMyIsInRwbE5hbWUiOiJ0aXRsZV9kaXNwZXJzaW9uYmx1ZTAiLCJlZGl0ZWQiOiJmYWxzZSJ9</bd:templateData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虚拟化技术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/>
          </a:blip>
          <a:srcRect t="10349" b="10349"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eyJfdGVtcGxhdGVEYXRhIjp7ImNvbnRlbnRUeXBlIjoiJGltZzIifSwidGFnIjoiJGltZzIifQ==</bd:templateData>
          </p:ext>
        </p:extLst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alphaModFix/>
          </a:blip>
          <a:srcRect l="34180" r="34180"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eyJfdGVtcGxhdGVEYXRhIjp7ImNvbnRlbnRUeXBlIjoiJGltZzEifSwidGFnIjoiJGltZzEifQ==</bd:templateData>
          </p:ext>
        </p:extLst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99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概念本质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eyJfdGVtcGxhdGVEYXRhIjp7ImNvbnRlbnRUeXBlIjoiJGl0ZW0xX3RpdGxlIiwibGluZUNvdW50IjoiMSIsIndvcmRDb3VudCI6IjgifSwidGFnIjoiJGl0ZW0xX3RpdGxlIn0=</bd:templateData>
          </p:ext>
        </p:extLst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虚拟化技术通过软件层模拟硬件环境，实现计算资源的灵活配置与高效利用，如同魔术师般实现“分身术”，为服务器资源利用带来革命性变革。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eyJfdGVtcGxhdGVEYXRhIjp7ImNvbnRlbnRUeXBlIjoiJGl0ZW0xX2MiLCJsaW5lQ291bnQiOiI2Iiwid29yZENvdW50IjoiMTQifSwidGFnIjoiJGl0ZW0xX2MifQ==</bd:templateData>
          </p:ext>
        </p:extLst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  <a:ln/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eyJfdGVtcGxhdGVEYXRhIjp7ImxpbmVDb3VudCI6IjEiLCJ3b3JkQ291bnQiOiIxIn0sInRhZyI6Im5vRWRpdCJ9</bd:templateData>
          </p:ext>
        </p:extLst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99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关键技术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eyJfdGVtcGxhdGVEYXRhIjp7ImNvbnRlbnRUeXBlIjoiJGl0ZW0yX3RpdGxlIiwibGluZUNvdW50IjoiMSIsIndvcmRDb3VudCI6IjgifSwidGFnIjoiJGl0ZW0yX3RpdGxlIn0=</bd:templateData>
          </p:ext>
        </p:extLst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CPU虚拟化技术实现多操作系统并行运行，内存超分配技术提升资源利用率，存储动态迁移则增强系统高可用性与数据安全性，共同构建稳固的虚拟化基础架构。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eyJfdGVtcGxhdGVEYXRhIjp7ImNvbnRlbnRUeXBlIjoiJGl0ZW0yX2MiLCJsaW5lQ291bnQiOiI2Iiwid29yZENvdW50IjoiMTQifSwidGFnIjoiJGl0ZW0yX2MifQ==</bd:templateData>
          </p:ext>
        </p:extLst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99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资源池化效果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eyJfdGVtcGxhdGVEYXRhIjp7ImNvbnRlbnRUeXBlIjoiJGl0ZW0zX3RpdGxlIiwibGluZUNvdW50IjoiMSIsIndvcmRDb3VudCI6IjgifSwidGFnIjoiJGl0ZW0zX3RpdGxlIn0=</bd:templateData>
          </p:ext>
        </p:extLst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虚拟化技术有效打破了“一台服务器对应一个应用”的传统模式，实现了计算资源的池化管理，显著减少了资源闲置与浪费，提升了IT运营效率与成本效益。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eyJfdGVtcGxhdGVEYXRhIjp7ImNvbnRlbnRUeXBlIjoiJGl0ZW0zX2MiLCJsaW5lQ291bnQiOiI2Iiwid29yZENvdW50IjoiMTQifSwidGFnIjoiJGl0ZW0zX2MifQ==</bd:templateData>
          </p:ext>
        </p:extLst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99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典型产品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eyJfdGVtcGxhdGVEYXRhIjp7ImNvbnRlbnRUeXBlIjoiJGl0ZW00X3RpdGxlIiwibGluZUNvdW50IjoiMSIsIndvcmRDb3VudCI6IjgifSwidGFnIjoiJGl0ZW00X3RpdGxlIn0=</bd:templateData>
          </p:ext>
        </p:extLst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VMware vSphere作为企业级虚拟化解决方案的佼佼者，以其强大的功能集与稳定性，广泛服务于大型企业；而VirtualBox则以其开源特性与简单易用的操作，成为入门者的首选。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eyJfdGVtcGxhdGVEYXRhIjp7ImNvbnRlbnRUeXBlIjoiJGl0ZW00X2MiLCJsaW5lQ291bnQiOiI2Iiwid29yZENvdW50IjoiMTQifSwidGFnIjoiJGl0ZW00X2MifQ==</bd:templateData>
          </p:ext>
        </p:extLst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  <a:ln/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eyJfdGVtcGxhdGVEYXRhIjp7ImxpbmVDb3VudCI6IjEiLCJ3b3JkQ291bnQiOiIxIn0sInRhZyI6Im5vRWRpdCJ9</bd:templateData>
          </p:ext>
        </p:extLst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  <a:ln/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eyJfdGVtcGxhdGVEYXRhIjp7ImxpbmVDb3VudCI6IjEiLCJ3b3JkQ291bnQiOiIxIn0sInRhZyI6Im5vRWRpdCJ9</bd:templateData>
          </p:ext>
        </p:extLst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  <a:ln/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eyJfdGVtcGxhdGVEYXRhIjp7ImxpbmVDb3VudCI6IjEiLCJ3b3JkQ291bnQiOiIxIn0sInRhZyI6Im5vRWRpdCJ9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iZmuaLn+WMluaKgOacr1xuIyMjIOamguW/teacrOi0qFxu6Jma5ouf5YyW5oqA5pyv6YCa6L+H6L2v5Lu25bGC5qih5ouf56Gs5Lu2546v5aKD77yM5a6e546w6K6h566X6LWE5rqQ55qE54G15rS76YWN572u5LiO6auY5pWI5Yip55So77yM5aaC5ZCM6a2U5pyv5biI6Iis5a6e546w4oCc5YiG6Lqr5pyv4oCd77yM5Li65pyN5Yqh5Zmo6LWE5rqQ5Yip55So5bim5p2l6Z2p5ZG95oCn5Y+Y6Z2p44CCXG4jIyMg5YWz6ZSu5oqA5pyvXG5DUFXomZrmi5/ljJbmioDmnK/lrp7njrDlpJrmk43kvZzns7vnu5/lubbooYzov5DooYzvvIzlhoXlrZjotoXliIbphY3mioDmnK/mj5DljYfotYTmupDliKnnlKjnjofvvIzlrZjlgqjliqjmgIHov4Hnp7vliJnlop7lvLrns7vnu5/pq5jlj6/nlKjmgKfkuI7mlbDmja7lronlhajmgKfvvIzlhbHlkIzmnoTlu7rnqLPlm7rnmoTomZrmi5/ljJbln7rnoYDmnrbmnoTjgIJcbiMjIyDotYTmupDmsaDljJbmlYjmnpxcbuiZmuaLn+WMluaKgOacr+acieaViOaJk+egtOS6huKAnOS4gOWPsOacjeWKoeWZqOWvueW6lOS4gOS4quW6lOeUqOKAneeahOS8oOe7n+aooeW8j++8jOWunueOsOS6huiuoeeul+i1hOa6kOeahOaxoOWMlueuoeeQhu+8jOaYvuiRl+WHj+WwkeS6hui1hOa6kOmXsue9ruS4jua1qui0ue+8jOaPkOWNh+S6hklU6L+Q6JCl5pWI546H5LiO5oiQ5pys5pWI55uK44CCXG4jIyMg5YW45Z6L5Lqn5ZOBXG5WTXdhcmUgdlNwaGVyZeS9nOS4uuS8geS4mue6p+iZmuaLn+WMluino+WGs+aWueahiOeahOS9vOS9vOiAhe+8jOS7peWFtuW8uuWkp+eahOWKn+iDvembhuS4jueos+WumuaAp++8jOW5v+azm+acjeWKoeS6juWkp+Wei+S8geS4mu+8m+iAjFZpcnR1YWxCb3jliJnku6XlhbblvIDmupDnibnmgKfkuI7nroDljZXmmJPnlKjnmoTmk43kvZzvvIzmiJDkuLrlhaXpl6jogIXnmoTpppbpgInjgIIiLCJ0cGxpZCI6IjMiLCJ0cGxOYW1lIjoibGlzdDRfMjAyNTA3MDMxOCIsImVkaXRlZCI6ImZhbHNlIn0=</bd:templateData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  <p:sp>
        <p:nvSpPr>
          <p:cNvPr id="3" name="AutoShape 3"/>
          <p:cNvSpPr/>
          <p:nvPr/>
        </p:nvSpPr>
        <p:spPr>
          <a:xfrm>
            <a:off x="-227" y="1719338"/>
            <a:ext cx="12192000" cy="2034324"/>
          </a:xfrm>
          <a:prstGeom prst="rect">
            <a:avLst/>
          </a:prstGeom>
          <a:gradFill>
            <a:gsLst>
              <a:gs pos="0">
                <a:schemeClr val="accent1">
                  <a:alpha val="83000"/>
                  <a:lumMod val="20000"/>
                  <a:lumOff val="80000"/>
                </a:schemeClr>
              </a:gs>
              <a:gs pos="96000">
                <a:schemeClr val="accent1">
                  <a:alpha val="83000"/>
                </a:schemeClr>
              </a:gs>
            </a:gsLst>
            <a:lin ang="0"/>
          </a:gra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云存储技术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sp>
        <p:nvSpPr>
          <p:cNvPr id="5" name="AutoShape 5"/>
          <p:cNvSpPr/>
          <p:nvPr/>
        </p:nvSpPr>
        <p:spPr>
          <a:xfrm>
            <a:off x="741935" y="2639356"/>
            <a:ext cx="5232953" cy="3645646"/>
          </a:xfrm>
          <a:prstGeom prst="roundRect">
            <a:avLst>
              <a:gd name="adj" fmla="val 8580"/>
            </a:avLst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6" name="AutoShape 6"/>
          <p:cNvSpPr/>
          <p:nvPr/>
        </p:nvSpPr>
        <p:spPr>
          <a:xfrm>
            <a:off x="1153246" y="3097982"/>
            <a:ext cx="4410330" cy="492557"/>
          </a:xfrm>
          <a:prstGeom prst="rect">
            <a:avLst/>
          </a:prstGeom>
          <a:noFill/>
          <a:ln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三层架构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eyJfdGVtcGxhdGVEYXRhIjp7ImNvbnRlbnRUeXBlIjoiJGl0ZW0xX3RpdGxlIiwibGluZUNvdW50IjoiMSIsIndvcmRDb3VudCI6IjEyIn0sInRhZyI6IiRpdGVtMV90aXRsZSJ9</bd:templateData>
          </p:ext>
        </p:extLst>
      </p:sp>
      <p:sp>
        <p:nvSpPr>
          <p:cNvPr id="7" name="TextBox 7"/>
          <p:cNvSpPr txBox="1"/>
          <p:nvPr/>
        </p:nvSpPr>
        <p:spPr>
          <a:xfrm>
            <a:off x="1153246" y="3950024"/>
            <a:ext cx="4314344" cy="1960925"/>
          </a:xfrm>
          <a:prstGeom prst="rect">
            <a:avLst/>
          </a:prstGeom>
          <a:ln/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云存储技术构建于三层架构之上，块存储适合虚拟机直接使用，文件存储支持多机共享访问，而对象存储则专注于海量非结构化数据的存储与管理。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eyJfdGVtcGxhdGVEYXRhIjp7ImNvbnRlbnRUeXBlIjoiJGl0ZW0xX2MiLCJsaW5lQ291bnQiOiI2Iiwid29yZENvdW50IjoiMjMifSwidGFnIjoiJGl0ZW0xX2MifQ==</bd:templateData>
          </p:ext>
        </p:extLst>
      </p:sp>
      <p:sp>
        <p:nvSpPr>
          <p:cNvPr id="8" name="AutoShape 8"/>
          <p:cNvSpPr/>
          <p:nvPr/>
        </p:nvSpPr>
        <p:spPr>
          <a:xfrm>
            <a:off x="1228221" y="3723890"/>
            <a:ext cx="4239369" cy="19050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9" name="AutoShape 9"/>
          <p:cNvSpPr/>
          <p:nvPr/>
        </p:nvSpPr>
        <p:spPr>
          <a:xfrm>
            <a:off x="6266497" y="2639356"/>
            <a:ext cx="5232953" cy="3645646"/>
          </a:xfrm>
          <a:prstGeom prst="roundRect">
            <a:avLst>
              <a:gd name="adj" fmla="val 7569"/>
            </a:avLst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0" name="AutoShape 10"/>
          <p:cNvSpPr/>
          <p:nvPr/>
        </p:nvSpPr>
        <p:spPr>
          <a:xfrm>
            <a:off x="6677808" y="3097982"/>
            <a:ext cx="4410330" cy="492557"/>
          </a:xfrm>
          <a:prstGeom prst="rect">
            <a:avLst/>
          </a:prstGeom>
          <a:noFill/>
          <a:ln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核心特点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eyJfdGVtcGxhdGVEYXRhIjp7ImNvbnRlbnRUeXBlIjoiJGl0ZW0yX3RpdGxlIiwibGluZUNvdW50IjoiMSIsIndvcmRDb3VudCI6IjEyIn0sInRhZyI6IiRpdGVtMl90aXRsZSJ9</bd:templateData>
          </p:ext>
        </p:extLst>
      </p:sp>
      <p:sp>
        <p:nvSpPr>
          <p:cNvPr id="11" name="TextBox 11"/>
          <p:cNvSpPr txBox="1"/>
          <p:nvPr/>
        </p:nvSpPr>
        <p:spPr>
          <a:xfrm>
            <a:off x="6677808" y="3950024"/>
            <a:ext cx="4314344" cy="1960925"/>
          </a:xfrm>
          <a:prstGeom prst="rect">
            <a:avLst/>
          </a:prstGeom>
          <a:ln/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云存储采用数据多副本冗余策略确保数据安全，同时支持弹性按需扩容，灵活适应存储需求变化，并且按照实际使用量计费，实现资源优化与成本效益最大化。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eyJfdGVtcGxhdGVEYXRhIjp7ImNvbnRlbnRUeXBlIjoiJGl0ZW0yX2MiLCJsaW5lQ291bnQiOiI2Iiwid29yZENvdW50IjoiMjMifSwidGFnIjoiJGl0ZW0yX2MifQ==</bd:templateData>
          </p:ext>
        </p:extLst>
      </p:sp>
      <p:sp>
        <p:nvSpPr>
          <p:cNvPr id="12" name="AutoShape 12"/>
          <p:cNvSpPr/>
          <p:nvPr/>
        </p:nvSpPr>
        <p:spPr>
          <a:xfrm>
            <a:off x="6752783" y="3723890"/>
            <a:ext cx="4239369" cy="19050"/>
          </a:xfrm>
          <a:prstGeom prst="rect">
            <a:avLst/>
          </a:pr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S6keWtmOWCqOaKgOacr1xuIyMjIOS4ieWxguaetuaehFxu5LqR5a2Y5YKo5oqA5pyv5p6E5bu65LqO5LiJ5bGC5p625p6E5LmL5LiK77yM5Z2X5a2Y5YKo6YCC5ZCI6Jma5ouf5py655u05o6l5L2/55So77yM5paH5Lu25a2Y5YKo5pSv5oyB5aSa5py65YWx5Lqr6K6/6Zeu77yM6ICM5a+56LGh5a2Y5YKo5YiZ5LiT5rOo5LqO5rW36YeP6Z2e57uT5p6E5YyW5pWw5o2u55qE5a2Y5YKo5LiO566h55CG44CCXG4jIyMg5qC45b+D54m554K5XG7kupHlrZjlgqjph4fnlKjmlbDmja7lpJrlia/mnKzlhpfkvZnnrZbnlaXnoa7kv53mlbDmja7lronlhajvvIzlkIzml7bmlK/mjIHlvLnmgKfmjInpnIDmianlrrnvvIzngbXmtLvpgILlupTlrZjlgqjpnIDmsYLlj5jljJbvvIzlubbkuJTmjInnhaflrp7pmYXkvb/nlKjph4/orqHotLnvvIzlrp7njrDotYTmupDkvJjljJbkuI7miJDmnKzmlYjnm4rmnIDlpKfljJbjgIIiLCJ0cGxpZCI6IjMiLCJ0cGxOYW1lIjoibGlzdDJfMjAyNTA2MzAwMSIsImVkaXRlZCI6ImZhbHNlIn0=</bd:templateData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125" y="2110894"/>
            <a:ext cx="3696560" cy="162277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云计算模式实现从资本支出（CAPEX）向运营支出（OPEX）的转变，企业无需承担高额的硬件投资与运维成本，降低了初期投入与长期运营成本。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eyJfdGVtcGxhdGVEYXRhIjp7ImNvbnRlbnRUeXBlIjoiJGl0ZW0xX2MiLCJsaW5lQ291bnQiOiI1Iiwid29yZENvdW50IjoiMTcifSwidGFnIjoiJGl0ZW0xX2MifQ==</bd:templateData>
          </p:ext>
        </p:extLst>
      </p:sp>
      <p:sp>
        <p:nvSpPr>
          <p:cNvPr id="3" name="TextBox 3"/>
          <p:cNvSpPr txBox="1"/>
          <p:nvPr/>
        </p:nvSpPr>
        <p:spPr>
          <a:xfrm>
            <a:off x="607698" y="1650147"/>
            <a:ext cx="3679987" cy="56084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成本优势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eyJfdGVtcGxhdGVEYXRhIjp7ImNvbnRlbnRUeXBlIjoiJGl0ZW0xX3RpdGxlIiwibGluZUNvdW50IjoiMSIsIndvcmRDb3VudCI6IjEwIn0sInRhZyI6IiRpdGVtMV90aXRsZSJ9</bd:templateData>
          </p:ext>
        </p:extLst>
      </p:sp>
      <p:sp>
        <p:nvSpPr>
          <p:cNvPr id="4" name="TextBox 4"/>
          <p:cNvSpPr txBox="1"/>
          <p:nvPr/>
        </p:nvSpPr>
        <p:spPr>
          <a:xfrm>
            <a:off x="563125" y="4426629"/>
            <a:ext cx="3724560" cy="162277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云计算服务提供商提供远超中小型自建机房的服务可用性（99.95%+ SLA），确保业务的高可靠运行，减少系统宕机时间，保障企业数据的完整性与业务的连续性。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eyJfdGVtcGxhdGVEYXRhIjp7ImNvbnRlbnRUeXBlIjoiJGl0ZW0zX2MiLCJsaW5lQ291bnQiOiI1Iiwid29yZENvdW50IjoiMTcifSwidGFnIjoiJGl0ZW0zX2MifQ==</bd:templateData>
          </p:ext>
        </p:extLst>
      </p:sp>
      <p:sp>
        <p:nvSpPr>
          <p:cNvPr id="5" name="TextBox 5"/>
          <p:cNvSpPr txBox="1"/>
          <p:nvPr/>
        </p:nvSpPr>
        <p:spPr>
          <a:xfrm>
            <a:off x="579698" y="3965882"/>
            <a:ext cx="3707987" cy="56084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可靠性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eyJfdGVtcGxhdGVEYXRhIjp7ImNvbnRlbnRUeXBlIjoiJGl0ZW0zX3RpdGxlIiwibGluZUNvdW50IjoiMSIsIndvcmRDb3VudCI6IjEwIn0sInRhZyI6IiRpdGVtM190aXRsZSJ9</bd:templateData>
          </p:ext>
        </p:extLst>
      </p:sp>
      <p:sp>
        <p:nvSpPr>
          <p:cNvPr id="6" name="TextBox 6"/>
          <p:cNvSpPr txBox="1"/>
          <p:nvPr/>
        </p:nvSpPr>
        <p:spPr>
          <a:xfrm>
            <a:off x="7913397" y="2110894"/>
            <a:ext cx="3636800" cy="162277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云计算的敏捷性体现在资源申请的快速响应上，从传统数周的采购周期缩短至分钟级开通，企业能够迅速适应市场变化，抓住机遇。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eyJfdGVtcGxhdGVEYXRhIjp7ImNvbnRlbnRUeXBlIjoiJGl0ZW0yX2MiLCJsaW5lQ291bnQiOiI1Iiwid29yZENvdW50IjoiMTcifSwidGFnIjoiJGl0ZW0yX2MifQ==</bd:templateData>
          </p:ext>
        </p:extLst>
      </p:sp>
      <p:sp>
        <p:nvSpPr>
          <p:cNvPr id="7" name="TextBox 7"/>
          <p:cNvSpPr txBox="1"/>
          <p:nvPr/>
        </p:nvSpPr>
        <p:spPr>
          <a:xfrm>
            <a:off x="7913397" y="1650147"/>
            <a:ext cx="3653373" cy="56084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敏捷性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eyJfdGVtcGxhdGVEYXRhIjp7ImNvbnRlbnRUeXBlIjoiJGl0ZW0yX3RpdGxlIiwibGluZUNvdW50IjoiMSIsIndvcmRDb3VudCI6IjEwIn0sInRhZyI6IiRpdGVtMl90aXRsZSJ9</bd:templateData>
          </p:ext>
        </p:extLst>
      </p:sp>
      <p:sp>
        <p:nvSpPr>
          <p:cNvPr id="8" name="TextBox 8"/>
          <p:cNvSpPr txBox="1"/>
          <p:nvPr/>
        </p:nvSpPr>
        <p:spPr>
          <a:xfrm>
            <a:off x="7913397" y="4426629"/>
            <a:ext cx="3608800" cy="162277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云计算的资源集中化管理带来能效显著提升，促进绿色计算的发展，减少能源消耗与碳排放，为环境保护贡献一份力量。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eyJfdGVtcGxhdGVEYXRhIjp7ImNvbnRlbnRUeXBlIjoiJGl0ZW00X2MiLCJsaW5lQ291bnQiOiI1Iiwid29yZENvdW50IjoiMTYifSwidGFnIjoiJGl0ZW00X2MifQ==</bd:templateData>
          </p:ext>
        </p:extLst>
      </p:sp>
      <p:sp>
        <p:nvSpPr>
          <p:cNvPr id="9" name="TextBox 9"/>
          <p:cNvSpPr txBox="1"/>
          <p:nvPr/>
        </p:nvSpPr>
        <p:spPr>
          <a:xfrm>
            <a:off x="7913397" y="3965882"/>
            <a:ext cx="3625373" cy="56084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环保性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eyJfdGVtcGxhdGVEYXRhIjp7ImNvbnRlbnRUeXBlIjoiJGl0ZW00X3RpdGxlIiwibGluZUNvdW50IjoiMSIsIndvcmRDb3VudCI6IjEwIn0sInRhZyI6IiRpdGVtNF90aXRsZSJ9</bd:templateData>
          </p:ext>
        </p:extLst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云计算的综合优势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sp>
        <p:nvSpPr>
          <p:cNvPr id="11" name="Freeform 11"/>
          <p:cNvSpPr/>
          <p:nvPr/>
        </p:nvSpPr>
        <p:spPr>
          <a:xfrm>
            <a:off x="5298153" y="3104315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2" name="Freeform 12"/>
          <p:cNvSpPr/>
          <p:nvPr/>
        </p:nvSpPr>
        <p:spPr>
          <a:xfrm>
            <a:off x="4434792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3" name="Freeform 13"/>
          <p:cNvSpPr/>
          <p:nvPr/>
        </p:nvSpPr>
        <p:spPr>
          <a:xfrm>
            <a:off x="6159720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4" name="Freeform 14"/>
          <p:cNvSpPr/>
          <p:nvPr/>
        </p:nvSpPr>
        <p:spPr>
          <a:xfrm>
            <a:off x="6159720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5" name="Freeform 15"/>
          <p:cNvSpPr/>
          <p:nvPr/>
        </p:nvSpPr>
        <p:spPr>
          <a:xfrm>
            <a:off x="4434792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>
            <a:off x="4808721" y="2798715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eyJfdGVtcGxhdGVEYXRhIjp7ImxpbmVDb3VudCI6IjEiLCJ3b3JkQ291bnQiOiIyIn0sInRhZyI6Im5vRWRpdCJ9</bd:templateData>
          </p:ext>
        </p:extLst>
      </p:sp>
      <p:sp>
        <p:nvSpPr>
          <p:cNvPr id="17" name="TextBox 17"/>
          <p:cNvSpPr txBox="1"/>
          <p:nvPr/>
        </p:nvSpPr>
        <p:spPr>
          <a:xfrm>
            <a:off x="6533649" y="2798715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eyJfdGVtcGxhdGVEYXRhIjp7ImxpbmVDb3VudCI6IjEiLCJ3b3JkQ291bnQiOiIyIn0sInRhZyI6Im5vRWRpdCJ9</bd:templateData>
          </p:ext>
        </p:extLst>
      </p:sp>
      <p:sp>
        <p:nvSpPr>
          <p:cNvPr id="18" name="TextBox 18"/>
          <p:cNvSpPr txBox="1"/>
          <p:nvPr/>
        </p:nvSpPr>
        <p:spPr>
          <a:xfrm>
            <a:off x="4808721" y="4523643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eyJfdGVtcGxhdGVEYXRhIjp7ImxpbmVDb3VudCI6IjEiLCJ3b3JkQ291bnQiOiIyIn0sInRhZyI6Im5vRWRpdCJ9</bd:templateData>
          </p:ext>
        </p:extLst>
      </p:sp>
      <p:sp>
        <p:nvSpPr>
          <p:cNvPr id="19" name="TextBox 19"/>
          <p:cNvSpPr txBox="1"/>
          <p:nvPr/>
        </p:nvSpPr>
        <p:spPr>
          <a:xfrm>
            <a:off x="6533649" y="4523643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eyJfdGVtcGxhdGVEYXRhIjp7ImxpbmVDb3VudCI6IjEiLCJ3b3JkQ291bnQiOiIyIn0sInRhZyI6Im5vRWRpdCJ9</bd:templateData>
          </p:ext>
        </p:extLst>
      </p:sp>
      <p:sp>
        <p:nvSpPr>
          <p:cNvPr id="20" name="Freeform 20"/>
          <p:cNvSpPr/>
          <p:nvPr/>
        </p:nvSpPr>
        <p:spPr>
          <a:xfrm>
            <a:off x="5811147" y="3680132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9753600" h="9753600">
                <a:moveTo>
                  <a:pt x="9480575" y="2318400"/>
                </a:moveTo>
                <a:cubicBezTo>
                  <a:pt x="9330477" y="1970037"/>
                  <a:pt x="9115410" y="1658638"/>
                  <a:pt x="8843216" y="1390924"/>
                </a:cubicBezTo>
                <a:cubicBezTo>
                  <a:pt x="8571022" y="1124331"/>
                  <a:pt x="8255142" y="915985"/>
                  <a:pt x="7902298" y="769247"/>
                </a:cubicBezTo>
                <a:cubicBezTo>
                  <a:pt x="7538253" y="618028"/>
                  <a:pt x="7152924" y="541858"/>
                  <a:pt x="6755275" y="541858"/>
                </a:cubicBezTo>
                <a:cubicBezTo>
                  <a:pt x="6203046" y="541858"/>
                  <a:pt x="5664258" y="693077"/>
                  <a:pt x="5196040" y="978713"/>
                </a:cubicBezTo>
                <a:cubicBezTo>
                  <a:pt x="5084026" y="1047041"/>
                  <a:pt x="4977613" y="1122091"/>
                  <a:pt x="4876800" y="1203861"/>
                </a:cubicBezTo>
                <a:cubicBezTo>
                  <a:pt x="4775987" y="1122091"/>
                  <a:pt x="4669574" y="1047041"/>
                  <a:pt x="4557560" y="978713"/>
                </a:cubicBezTo>
                <a:cubicBezTo>
                  <a:pt x="4089342" y="693077"/>
                  <a:pt x="3550554" y="541858"/>
                  <a:pt x="2998325" y="541858"/>
                </a:cubicBezTo>
                <a:cubicBezTo>
                  <a:pt x="2600676" y="541858"/>
                  <a:pt x="2215347" y="618028"/>
                  <a:pt x="1851302" y="769247"/>
                </a:cubicBezTo>
                <a:cubicBezTo>
                  <a:pt x="1499578" y="914865"/>
                  <a:pt x="1182578" y="1124331"/>
                  <a:pt x="910384" y="1390924"/>
                </a:cubicBezTo>
                <a:cubicBezTo>
                  <a:pt x="637070" y="1658638"/>
                  <a:pt x="423123" y="1970037"/>
                  <a:pt x="273025" y="2318400"/>
                </a:cubicBezTo>
                <a:cubicBezTo>
                  <a:pt x="117325" y="2680205"/>
                  <a:pt x="37795" y="3064413"/>
                  <a:pt x="37795" y="3459823"/>
                </a:cubicBezTo>
                <a:cubicBezTo>
                  <a:pt x="37795" y="3832830"/>
                  <a:pt x="113965" y="4221518"/>
                  <a:pt x="265184" y="4616928"/>
                </a:cubicBezTo>
                <a:cubicBezTo>
                  <a:pt x="391759" y="4947369"/>
                  <a:pt x="573222" y="5290132"/>
                  <a:pt x="805091" y="5636255"/>
                </a:cubicBezTo>
                <a:cubicBezTo>
                  <a:pt x="1172497" y="6184003"/>
                  <a:pt x="1677680" y="6755275"/>
                  <a:pt x="2304959" y="7334387"/>
                </a:cubicBezTo>
                <a:cubicBezTo>
                  <a:pt x="3344448" y="8294347"/>
                  <a:pt x="4373857" y="8957470"/>
                  <a:pt x="4417543" y="8984353"/>
                </a:cubicBezTo>
                <a:lnTo>
                  <a:pt x="4683016" y="9154615"/>
                </a:lnTo>
                <a:cubicBezTo>
                  <a:pt x="4800630" y="9229664"/>
                  <a:pt x="4951849" y="9229664"/>
                  <a:pt x="5069464" y="9154615"/>
                </a:cubicBezTo>
                <a:lnTo>
                  <a:pt x="5334937" y="8984353"/>
                </a:lnTo>
                <a:cubicBezTo>
                  <a:pt x="5378623" y="8956350"/>
                  <a:pt x="6406911" y="8294347"/>
                  <a:pt x="7447521" y="7334387"/>
                </a:cubicBezTo>
                <a:cubicBezTo>
                  <a:pt x="8074800" y="6755275"/>
                  <a:pt x="8579983" y="6184003"/>
                  <a:pt x="8947389" y="5636255"/>
                </a:cubicBezTo>
                <a:cubicBezTo>
                  <a:pt x="9179258" y="5290132"/>
                  <a:pt x="9361841" y="4947369"/>
                  <a:pt x="9487296" y="4616928"/>
                </a:cubicBezTo>
                <a:cubicBezTo>
                  <a:pt x="9638515" y="4221518"/>
                  <a:pt x="9714685" y="3832830"/>
                  <a:pt x="9714685" y="3459823"/>
                </a:cubicBezTo>
                <a:cubicBezTo>
                  <a:pt x="9715805" y="3064413"/>
                  <a:pt x="9636275" y="2680205"/>
                  <a:pt x="9480575" y="2318400"/>
                </a:cubicBezTo>
              </a:path>
            </a:pathLst>
          </a:custGeom>
          <a:solidFill>
            <a:srgbClr val="FFFFFE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S6keiuoeeul+eahOe7vOWQiOS8mOWKv1xuIyMjIOaIkOacrOS8mOWKv1xu5LqR6K6h566X5qih5byP5a6e546w5LuO6LWE5pys5pSv5Ye677yIQ0FQRVjvvInlkJHov5DokKXmlK/lh7rvvIhPUEVY77yJ55qE6L2s5Y+Y77yM5LyB5Lia5peg6ZyA5om/5ouF6auY6aKd55qE56Gs5Lu25oqV6LWE5LiO6L+Q57u05oiQ5pys77yM6ZmN5L2O5LqG5Yid5pyf5oqV5YWl5LiO6ZW/5pyf6L+Q6JCl5oiQ5pys44CCXG4jIyMg5pWP5o235oCnXG7kupHorqHnrpfnmoTmlY/mjbfmgKfkvZPnjrDlnKjotYTmupDnlLPor7fnmoTlv6vpgJ/lk43lupTkuIrvvIzku47kvKDnu5/mlbDlkajnmoTph4fotK3lkajmnJ/nvKnnn63oh7PliIbpkp/nuqflvIDpgJrvvIzkvIHkuJrog73lpJ/ov4XpgJ/pgILlupTluILlnLrlj5jljJbvvIzmipPkvY/mnLrpgYfjgIJcbiMjIyDlj6/pnaDmgKdcbuS6keiuoeeul+acjeWKoeaPkOS+m+WVhuaPkOS+m+i/nOi2heS4reWwj+Wei+iHquW7uuacuuaIv+eahOacjeWKoeWPr+eUqOaAp++8iDk5Ljk1JSsgU0xB77yJ77yM56Gu5L+d5Lia5Yqh55qE6auY5Y+v6Z2g6L+Q6KGM77yM5YeP5bCR57O757uf5a6V5py65pe26Ze077yM5L+d6Zqc5LyB5Lia5pWw5o2u55qE5a6M5pW05oCn5LiO5Lia5Yqh55qE6L+e57ut5oCn44CCXG4jIyMg546v5L+d5oCnXG7kupHorqHnrpfnmoTotYTmupDpm4bkuK3ljJbnrqHnkIbluKbmnaXog73mlYjmmL7okZfmj5DljYfvvIzkv4Pov5vnu7/oibLorqHnrpfnmoTlj5HlsZXvvIzlh4/lsJHog73mupDmtojogJfkuI7norPmjpLmlL7vvIzkuLrnjq/looPkv53miqTotKHnjK7kuIDku73lipvph4/jgIIiLCJ0cGxpZCI6IjMiLCJ0cGxOYW1lIjoibGlzdDRfa20yNDAzMTIwMyIsImVkaXRlZCI6ImZhbHNlIn0=</bd:templateData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eyJfdGVtcGxhdGVEYXRhIjp7ImNvbnRlbnRUeXBlIjoiJG51bWJlciIsImxpbmVDb3VudCI6IjEiLCJ3b3JkQ291bnQiOiI1In0sInRhZyI6Im5vRWRpdCJ9</bd:templateData>
          </p:ext>
        </p:extLst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部署模式与选型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eyJfdGVtcGxhdGVEYXRhIjp7ImNvbnRlbnRUeXBlIjoiJHRpdGxlIiwibGluZUNvdW50IjoiMiIsIndvcmRDb3VudCI6IjE4In0sInRhZyI6IiR0aXRsZSJ9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eyJtZCI6IiMjIOmDqOe9suaooeW8j+S4jumAieWeiyIsInRwbGlkIjoiMyIsInRwbE5hbWUiOiJoMnRpdGxlX2Rpc3BlcnNpb25ibHVlMCIsImVkaXRlZCI6ImZhbHNlIn0=</bd:templateData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三大模式详解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 t="18257" b="18257"/>
          <a:stretch>
            <a:fillRect/>
          </a:stretch>
        </p:blipFill>
        <p:spPr>
          <a:xfrm>
            <a:off x="7991940" y="1518027"/>
            <a:ext cx="3605507" cy="228902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/>
          </a:blip>
          <a:srcRect l="10622" r="10622"/>
          <a:stretch>
            <a:fillRect/>
          </a:stretch>
        </p:blipFill>
        <p:spPr>
          <a:xfrm>
            <a:off x="7991940" y="3957279"/>
            <a:ext cx="3605507" cy="228902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eyJfdGVtcGxhdGVEYXRhIjp7ImNvbnRlbnRUeXBlIjoiJGltZzEifSwidGFnIjoiJGltZzEifQ==</bd:templateData>
          </p:ext>
        </p:extLst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/>
          </a:blip>
          <a:srcRect t="13762" b="13762"/>
          <a:stretch>
            <a:fillRect/>
          </a:stretch>
        </p:blipFill>
        <p:spPr>
          <a:xfrm>
            <a:off x="638095" y="3957279"/>
            <a:ext cx="3496249" cy="228902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eyJfdGVtcGxhdGVEYXRhIjp7ImNvbnRlbnRUeXBlIjoiJGltZzIifSwidGFnIjoiJGltZzIifQ==</bd:templateData>
          </p:ext>
        </p:extLst>
      </p:pic>
      <p:sp>
        <p:nvSpPr>
          <p:cNvPr id="6" name="AutoShape 6"/>
          <p:cNvSpPr/>
          <p:nvPr/>
        </p:nvSpPr>
        <p:spPr>
          <a:xfrm>
            <a:off x="638095" y="1518027"/>
            <a:ext cx="3496249" cy="2289021"/>
          </a:xfrm>
          <a:prstGeom prst="rect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eyJfdGVtcGxhdGVEYXRhIjp7ImxpbmVDb3VudCI6IjE1Iiwid29yZENvdW50IjoiMjcifSwidGFnIjoibm9FZGl0In0=</bd:templateData>
          </p:ext>
        </p:extLst>
      </p:sp>
      <p:sp>
        <p:nvSpPr>
          <p:cNvPr id="7" name="AutoShape 7"/>
          <p:cNvSpPr/>
          <p:nvPr/>
        </p:nvSpPr>
        <p:spPr>
          <a:xfrm>
            <a:off x="625301" y="1689543"/>
            <a:ext cx="3083593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>
            <a:off x="839326" y="1723147"/>
            <a:ext cx="2596996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公有云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eyJfdGVtcGxhdGVEYXRhIjp7ImNvbnRlbnRUeXBlIjoiJGl0ZW0xX3RpdGxlIiwibGluZUNvdW50IjoiMSIsIndvcmRDb3VudCI6IjgifSwidGFnIjoiJGl0ZW0xX3RpdGxlIn0=</bd:templateData>
          </p:ext>
        </p:extLst>
      </p:sp>
      <p:sp>
        <p:nvSpPr>
          <p:cNvPr id="9" name="TextBox 9"/>
          <p:cNvSpPr txBox="1"/>
          <p:nvPr/>
        </p:nvSpPr>
        <p:spPr>
          <a:xfrm>
            <a:off x="839326" y="2347530"/>
            <a:ext cx="3143676" cy="1342172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多租户共享资源，按需付费，免去运维的麻烦，适合互联网业务、初创公司及短期项目，代表厂商有AWS、Azure等。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eyJfdGVtcGxhdGVEYXRhIjp7ImNvbnRlbnRUeXBlIjoiJGl0ZW0xX2MiLCJsaW5lQ291bnQiOiI0Iiwid29yZENvdW50IjoiMTUifSwidGFnIjoiJGl0ZW0xX2MifQ==</bd:templateData>
          </p:ext>
        </p:extLst>
      </p:sp>
      <p:sp>
        <p:nvSpPr>
          <p:cNvPr id="10" name="AutoShape 10"/>
          <p:cNvSpPr/>
          <p:nvPr/>
        </p:nvSpPr>
        <p:spPr>
          <a:xfrm>
            <a:off x="4311405" y="1518027"/>
            <a:ext cx="3496249" cy="2289021"/>
          </a:xfrm>
          <a:prstGeom prst="rect">
            <a:avLst/>
          </a:prstGeom>
          <a:grp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1" name="AutoShape 11"/>
          <p:cNvSpPr/>
          <p:nvPr/>
        </p:nvSpPr>
        <p:spPr>
          <a:xfrm>
            <a:off x="5549481" y="1689543"/>
            <a:ext cx="1619808" cy="493623"/>
          </a:xfrm>
          <a:prstGeom prst="rect">
            <a:avLst/>
          </a:prstGeom>
          <a:grpFill/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2" name="AutoShape 12"/>
          <p:cNvSpPr/>
          <p:nvPr/>
        </p:nvSpPr>
        <p:spPr>
          <a:xfrm>
            <a:off x="4311405" y="3957279"/>
            <a:ext cx="3496249" cy="2289021"/>
          </a:xfrm>
          <a:prstGeom prst="rect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eyJfdGVtcGxhdGVEYXRhIjp7ImxpbmVDb3VudCI6IjE1Iiwid29yZENvdW50IjoiMjcifSwidGFnIjoibm9FZGl0In0=</bd:templateData>
          </p:ext>
        </p:extLst>
      </p:sp>
      <p:sp>
        <p:nvSpPr>
          <p:cNvPr id="13" name="AutoShape 13"/>
          <p:cNvSpPr/>
          <p:nvPr/>
        </p:nvSpPr>
        <p:spPr>
          <a:xfrm>
            <a:off x="4311405" y="1689543"/>
            <a:ext cx="3083593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4" name="AutoShape 14"/>
          <p:cNvSpPr/>
          <p:nvPr/>
        </p:nvSpPr>
        <p:spPr>
          <a:xfrm>
            <a:off x="4298610" y="4128795"/>
            <a:ext cx="3017058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>
            <a:off x="4512635" y="4176954"/>
            <a:ext cx="2596996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混合云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eyJfdGVtcGxhdGVEYXRhIjp7ImNvbnRlbnRUeXBlIjoiJGl0ZW0zX3RpdGxlIiwibGluZUNvdW50IjoiMSIsIndvcmRDb3VudCI6IjgifSwidGFnIjoiJGl0ZW0zX3RpdGxlIn0=</bd:templateData>
          </p:ext>
        </p:extLst>
      </p:sp>
      <p:sp>
        <p:nvSpPr>
          <p:cNvPr id="16" name="TextBox 16"/>
          <p:cNvSpPr txBox="1"/>
          <p:nvPr/>
        </p:nvSpPr>
        <p:spPr>
          <a:xfrm>
            <a:off x="4512635" y="4786783"/>
            <a:ext cx="3143676" cy="1355479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关键数据本地存储，弹性需求上云，如将Web前端部署在公有云应对流量高峰，数据库保留在私有云，面临网络打通等挑战。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eyJfdGVtcGxhdGVEYXRhIjp7ImNvbnRlbnRUeXBlIjoiJGl0ZW0zX2MiLCJsaW5lQ291bnQiOiI0Iiwid29yZENvdW50IjoiMTUifSwidGFnIjoiJGl0ZW0zX2MifQ==</bd:templateData>
          </p:ext>
        </p:extLst>
      </p:sp>
      <p:sp>
        <p:nvSpPr>
          <p:cNvPr id="17" name="TextBox 17"/>
          <p:cNvSpPr txBox="1"/>
          <p:nvPr/>
        </p:nvSpPr>
        <p:spPr>
          <a:xfrm>
            <a:off x="4487691" y="2296401"/>
            <a:ext cx="3143676" cy="139330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独占资源，数据本地存储，高可控性，适合金融/政务核心数据、强合规要求业务，实现方式有自建或托管私有云。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eyJfdGVtcGxhdGVEYXRhIjp7ImNvbnRlbnRUeXBlIjoiJGl0ZW0yX2MiLCJsaW5lQ291bnQiOiI0Iiwid29yZENvdW50IjoiMTUifSwidGFnIjoiJGl0ZW0yX2MifQ==</bd:templateData>
          </p:ext>
        </p:extLst>
      </p:sp>
      <p:sp>
        <p:nvSpPr>
          <p:cNvPr id="18" name="TextBox 18"/>
          <p:cNvSpPr txBox="1"/>
          <p:nvPr/>
        </p:nvSpPr>
        <p:spPr>
          <a:xfrm>
            <a:off x="4487691" y="1723147"/>
            <a:ext cx="2596996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私有云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eyJfdGVtcGxhdGVEYXRhIjp7ImNvbnRlbnRUeXBlIjoiJGl0ZW0yX3RpdGxlIiwibGluZUNvdW50IjoiMSIsIndvcmRDb3VudCI6IjgifSwidGFnIjoiJGl0ZW0yX3RpdGxlIn0=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S4ieWkp+aooeW8j+ivpuino1xuIyMjIOWFrOacieS6kVxu5aSa56ef5oi35YWx5Lqr6LWE5rqQ77yM5oyJ6ZyA5LuY6LS577yM5YWN5Y676L+Q57u055qE6bq754Om77yM6YCC5ZCI5LqS6IGU572R5Lia5Yqh44CB5Yid5Yib5YWs5Y+45Y+K55+t5pyf6aG555uu77yM5Luj6KGo5Y6C5ZWG5pyJQVdT44CBQXp1cmXnrYnjgIJcbiMjIyDnp4HmnInkupFcbueLrOWNoOi1hOa6kO+8jOaVsOaNruacrOWcsOWtmOWCqO+8jOmrmOWPr+aOp+aAp++8jOmAguWQiOmHkeiejS/mlL/liqHmoLjlv4PmlbDmja7jgIHlvLrlkIjop4TopoHmsYLkuJrliqHvvIzlrp7njrDmlrnlvI/mnInoh6rlu7rmiJbmiZjnrqHnp4HmnInkupHjgIJcbiMjIyDmt7flkIjkupFcbuWFs+mUruaVsOaNruacrOWcsOWtmOWCqO+8jOW8ueaAp+mcgOaxguS4iuS6ke+8jOWmguWwhldlYuWJjeerr+mDqOe9suWcqOWFrOacieS6keW6lOWvuea1gemHj+mrmOWzsO+8jOaVsOaNruW6k+S/neeVmeWcqOengeacieS6ke+8jOmdouS4tOe9kee7nOaJk+mAmuetieaMkeaImOOAgiIsInRwbGlkIjoiMyIsInRwbE5hbWUiOiJsaXN0M18yMDI1MDcwMzIzIiwiZWRpdGVkIjoiZmFsc2UifQ==</bd:templateData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其他模式补充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 l="23752" r="23752"/>
          <a:stretch>
            <a:fillRect/>
          </a:stretch>
        </p:blipFill>
        <p:spPr>
          <a:xfrm>
            <a:off x="7574874" y="1433947"/>
            <a:ext cx="3969199" cy="4637054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  <p:sp>
        <p:nvSpPr>
          <p:cNvPr id="4" name="TextBox 4"/>
          <p:cNvSpPr txBox="1"/>
          <p:nvPr/>
        </p:nvSpPr>
        <p:spPr>
          <a:xfrm>
            <a:off x="1495913" y="2366281"/>
            <a:ext cx="5822174" cy="1220464"/>
          </a:xfrm>
          <a:prstGeom prst="rect">
            <a:avLst/>
          </a:prstGeom>
          <a:ln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特定行业或组织共享，如教育云、医疗云，促进资源高效利用与信息共享。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eyJfdGVtcGxhdGVEYXRhIjp7ImNvbnRlbnRUeXBlIjoiJGl0ZW0xX2MiLCJsaW5lQ291bnQiOiIzIiwid29yZENvdW50IjoiMjgifSwidGFnIjoiJGl0ZW0xX2MifQ==</bd:templateData>
          </p:ext>
        </p:extLst>
      </p:sp>
      <p:sp>
        <p:nvSpPr>
          <p:cNvPr id="5" name="TextBox 5"/>
          <p:cNvSpPr txBox="1"/>
          <p:nvPr/>
        </p:nvSpPr>
        <p:spPr>
          <a:xfrm>
            <a:off x="1495913" y="1789059"/>
            <a:ext cx="4219575" cy="738707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社区云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eyJfdGVtcGxhdGVEYXRhIjp7ImNvbnRlbnRUeXBlIjoiJGl0ZW0xX3RpdGxlIiwibGluZUNvdW50IjoiMSIsIndvcmRDb3VudCI6IjEyIn0sInRhZyI6IiRpdGVtMV90aXRsZSJ9</bd:templateData>
          </p:ext>
        </p:extLst>
      </p:sp>
      <p:sp>
        <p:nvSpPr>
          <p:cNvPr id="6" name="TextBox 6"/>
          <p:cNvSpPr txBox="1"/>
          <p:nvPr/>
        </p:nvSpPr>
        <p:spPr>
          <a:xfrm>
            <a:off x="1495913" y="4637047"/>
            <a:ext cx="5822174" cy="1526528"/>
          </a:xfrm>
          <a:prstGeom prst="rect">
            <a:avLst/>
          </a:prstGeom>
          <a:ln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同时采用多家云厂商，避免单一供应商锁定，优化成本，提升业务灵活性。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eyJfdGVtcGxhdGVEYXRhIjp7ImNvbnRlbnRUeXBlIjoiJGl0ZW0yX2MiLCJsaW5lQ291bnQiOiI0Iiwid29yZENvdW50IjoiMjgifSwidGFnIjoiJGl0ZW0yX2MifQ==</bd:templateData>
          </p:ext>
        </p:extLst>
      </p:sp>
      <p:sp>
        <p:nvSpPr>
          <p:cNvPr id="7" name="TextBox 7"/>
          <p:cNvSpPr txBox="1"/>
          <p:nvPr/>
        </p:nvSpPr>
        <p:spPr>
          <a:xfrm>
            <a:off x="1495913" y="4040525"/>
            <a:ext cx="4219575" cy="736876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多云策略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eyJfdGVtcGxhdGVEYXRhIjp7ImNvbnRlbnRUeXBlIjoiJGl0ZW0yX3RpdGxlIiwibGluZUNvdW50IjoiMSIsIndvcmRDb3VudCI6IjEyIn0sInRhZyI6IiRpdGVtMl90aXRsZSJ9</bd:templateData>
          </p:ext>
        </p:extLst>
      </p:sp>
      <p:sp>
        <p:nvSpPr>
          <p:cNvPr id="8" name="TextBox 8"/>
          <p:cNvSpPr txBox="1"/>
          <p:nvPr/>
        </p:nvSpPr>
        <p:spPr>
          <a:xfrm>
            <a:off x="555545" y="2094667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eyJfdGVtcGxhdGVEYXRhIjp7ImxpbmVDb3VudCI6IjEiLCJ3b3JkQ291bnQiOiIyIn0sInRhZyI6Im5vRWRpdCJ9</bd:templateData>
          </p:ext>
        </p:extLst>
      </p:sp>
      <p:sp>
        <p:nvSpPr>
          <p:cNvPr id="9" name="TextBox 9"/>
          <p:cNvSpPr txBox="1"/>
          <p:nvPr/>
        </p:nvSpPr>
        <p:spPr>
          <a:xfrm>
            <a:off x="555545" y="4338915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eyJfdGVtcGxhdGVEYXRhIjp7ImxpbmVDb3VudCI6IjEiLCJ3b3JkQ291bnQiOiIyIn0sInRhZyI6Im5vRWRpdCJ9</bd:templateData>
          </p:ext>
        </p:extLst>
      </p:sp>
      <p:sp>
        <p:nvSpPr>
          <p:cNvPr id="10" name="AutoShape 10"/>
          <p:cNvSpPr/>
          <p:nvPr/>
        </p:nvSpPr>
        <p:spPr>
          <a:xfrm>
            <a:off x="661045" y="2016336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1" name="AutoShape 11"/>
          <p:cNvSpPr/>
          <p:nvPr/>
        </p:nvSpPr>
        <p:spPr>
          <a:xfrm>
            <a:off x="661045" y="4251935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WFtuS7luaooeW8j+ihpeWFhVxuIyMjIOekvuWMuuS6kVxu54m55a6a6KGM5Lia5oiW57uE57uH5YWx5Lqr77yM5aaC5pWZ6IKy5LqR44CB5Yy755aX5LqR77yM5L+D6L+b6LWE5rqQ6auY5pWI5Yip55So5LiO5L+h5oGv5YWx5Lqr44CCXG4jIyMg5aSa5LqR562W55WlXG7lkIzml7bph4fnlKjlpJrlrrbkupHljoLllYbvvIzpgb/lhY3ljZXkuIDkvpvlupTllYbplIHlrprvvIzkvJjljJbmiJDmnKzvvIzmj5DljYfkuJrliqHngbXmtLvmgKfjgIIiLCJ0cGxpZCI6IjMiLCJ0cGxOYW1lIjoibGlzdDJfc2FtZVN0eWxlMXBpYzYiLCJlZGl0ZWQiOiJmYWxzZSJ9</bd:templateData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40000" y="1779722"/>
            <a:ext cx="8170666" cy="4352000"/>
          </a:xfrm>
          <a:prstGeom prst="roundRect">
            <a:avLst>
              <a:gd name="adj" fmla="val 6989"/>
            </a:avLst>
          </a:prstGeom>
          <a:solidFill>
            <a:srgbClr val="FFFFFF">
              <a:alpha val="100000"/>
            </a:srgbClr>
          </a:solidFill>
          <a:ln/>
          <a:effectLst>
            <a:outerShdw blurRad="323850">
              <a:srgbClr val="000000">
                <a:alpha val="6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3" name="TextBox 3"/>
          <p:cNvSpPr txBox="1"/>
          <p:nvPr/>
        </p:nvSpPr>
        <p:spPr>
          <a:xfrm>
            <a:off x="4499347" y="2947026"/>
            <a:ext cx="3057680" cy="113430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涉及个人隐私、商业机密时，需特别考虑数据的安全性与隐私保护。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eyJfdGVtcGxhdGVEYXRhIjp7ImNvbnRlbnRUeXBlIjoiJGl0ZW0xX2MiLCJsaW5lQ291bnQiOiIzIiwid29yZENvdW50IjoiMTQifSwidGFnIjoiJGl0ZW0xX2MifQ==</bd:templateData>
          </p:ext>
        </p:extLst>
      </p:sp>
      <p:sp>
        <p:nvSpPr>
          <p:cNvPr id="4" name="TextBox 4"/>
          <p:cNvSpPr txBox="1"/>
          <p:nvPr/>
        </p:nvSpPr>
        <p:spPr>
          <a:xfrm>
            <a:off x="4499347" y="2385880"/>
            <a:ext cx="2790224" cy="47374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数据敏感性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eyJfdGVtcGxhdGVEYXRhIjp7ImNvbnRlbnRUeXBlIjoiJGl0ZW0xX3RpdGxlIiwibGluZUNvdW50IjoiMSIsIndvcmRDb3VudCI6IjcifSwidGFnIjoiJGl0ZW0xX3RpdGxlIn0=</bd:templateData>
          </p:ext>
        </p:extLst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2998" r="22998"/>
          <a:stretch>
            <a:fillRect/>
          </a:stretch>
        </p:blipFill>
        <p:spPr>
          <a:xfrm>
            <a:off x="612337" y="1530216"/>
            <a:ext cx="3483952" cy="485101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模式选择决策框架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sp>
        <p:nvSpPr>
          <p:cNvPr id="7" name="TextBox 7"/>
          <p:cNvSpPr txBox="1"/>
          <p:nvPr/>
        </p:nvSpPr>
        <p:spPr>
          <a:xfrm>
            <a:off x="8178597" y="2914276"/>
            <a:ext cx="3057680" cy="116705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根据长期稳定需求与突发弹性需求，合理规划成本预算与资源分配。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eyJfdGVtcGxhdGVEYXRhIjp7ImNvbnRlbnRUeXBlIjoiJGl0ZW0yX2MiLCJsaW5lQ291bnQiOiIzIiwid29yZENvdW50IjoiMTQifSwidGFnIjoiJGl0ZW0yX2MifQ==</bd:templateData>
          </p:ext>
        </p:extLst>
      </p:sp>
      <p:sp>
        <p:nvSpPr>
          <p:cNvPr id="8" name="TextBox 8"/>
          <p:cNvSpPr txBox="1"/>
          <p:nvPr/>
        </p:nvSpPr>
        <p:spPr>
          <a:xfrm>
            <a:off x="8178597" y="2385880"/>
            <a:ext cx="2790224" cy="47374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成本结构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eyJfdGVtcGxhdGVEYXRhIjp7ImNvbnRlbnRUeXBlIjoiJGl0ZW0yX3RpdGxlIiwibGluZUNvdW50IjoiMSIsIndvcmRDb3VudCI6IjcifSwidGFnIjoiJGl0ZW0yX3RpdGxlIn0=</bd:templateData>
          </p:ext>
        </p:extLst>
      </p:sp>
      <p:sp>
        <p:nvSpPr>
          <p:cNvPr id="9" name="TextBox 9"/>
          <p:cNvSpPr txBox="1"/>
          <p:nvPr/>
        </p:nvSpPr>
        <p:spPr>
          <a:xfrm>
            <a:off x="4499347" y="4841909"/>
            <a:ext cx="3057680" cy="116092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具备专业运维团队，是确保云计算顺利实施与稳定运行的重要基础。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eyJfdGVtcGxhdGVEYXRhIjp7ImNvbnRlbnRUeXBlIjoiJGl0ZW0zX2MiLCJsaW5lQ291bnQiOiIzIiwid29yZENvdW50IjoiMTQifSwidGFnIjoiJGl0ZW0zX2MifQ==</bd:templateData>
          </p:ext>
        </p:extLst>
      </p:sp>
      <p:sp>
        <p:nvSpPr>
          <p:cNvPr id="10" name="TextBox 10"/>
          <p:cNvSpPr txBox="1"/>
          <p:nvPr/>
        </p:nvSpPr>
        <p:spPr>
          <a:xfrm>
            <a:off x="4499347" y="4280763"/>
            <a:ext cx="2790224" cy="47374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技术能力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eyJfdGVtcGxhdGVEYXRhIjp7ImNvbnRlbnRUeXBlIjoiJGl0ZW0zX3RpdGxlIiwibGluZUNvdW50IjoiMSIsIndvcmRDb3VudCI6IjcifSwidGFnIjoiJGl0ZW0zX3RpdGxlIn0=</bd:templateData>
          </p:ext>
        </p:extLst>
      </p:sp>
      <p:sp>
        <p:nvSpPr>
          <p:cNvPr id="11" name="TextBox 11"/>
          <p:cNvSpPr txBox="1"/>
          <p:nvPr/>
        </p:nvSpPr>
        <p:spPr>
          <a:xfrm>
            <a:off x="8178597" y="4809160"/>
            <a:ext cx="3057680" cy="119367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遵守行业特殊监管规定，如等保2.0，是保障业务合规运行的关键。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eyJfdGVtcGxhdGVEYXRhIjp7ImNvbnRlbnRUeXBlIjoiJGl0ZW00X2MiLCJsaW5lQ291bnQiOiI0Iiwid29yZENvdW50IjoiMTUifSwidGFnIjoiJGl0ZW00X2MifQ==</bd:templateData>
          </p:ext>
        </p:extLst>
      </p:sp>
      <p:sp>
        <p:nvSpPr>
          <p:cNvPr id="12" name="TextBox 12"/>
          <p:cNvSpPr txBox="1"/>
          <p:nvPr/>
        </p:nvSpPr>
        <p:spPr>
          <a:xfrm>
            <a:off x="8178597" y="4280763"/>
            <a:ext cx="2790224" cy="47374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合规要求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eyJfdGVtcGxhdGVEYXRhIjp7ImNvbnRlbnRUeXBlIjoiJGl0ZW00X3RpdGxlIiwibGluZUNvdW50IjoiMSIsIndvcmRDb3VudCI6IjkifSwidGFnIjoiJGl0ZW00X3RpdGxlIn0=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aooeW8j+mAieaLqeWGs+etluahhuaetlxuIyMjIOaVsOaNruaVj+aEn+aAp1xu5raJ5Y+K5Liq5Lq66ZqQ56eB44CB5ZWG5Lia5py65a+G5pe277yM6ZyA54m55Yir6ICD6JmR5pWw5o2u55qE5a6J5YWo5oCn5LiO6ZqQ56eB5L+d5oqk44CCXG4jIyMg5oiQ5pys57uT5p6EXG7moLnmja7plb/mnJ/nqLPlrprpnIDmsYLkuI7nqoHlj5HlvLnmgKfpnIDmsYLvvIzlkIjnkIbop4TliJLmiJDmnKzpooTnrpfkuI7otYTmupDliIbphY3jgIJcbiMjIyDmioDmnK/og73liptcbuWFt+Wkh+S4k+S4mui/kOe7tOWboumYn++8jOaYr+ehruS/neS6keiuoeeul+mhuuWIqeWunuaWveS4jueos+Wumui/kOihjOeahOmHjeimgeWfuuehgOOAglxuIyMjIOWQiOinhOimgeaxglxu6YG15a6I6KGM5Lia54m55q6K55uR566h6KeE5a6a77yM5aaC562J5L+dMi4w77yM5piv5L+d6Zqc5Lia5Yqh5ZCI6KeE6L+Q6KGM55qE5YWz6ZSu44CCIiwidHBsaWQiOiIzIiwidHBsTmFtZSI6Imxpc3Q0X0ltZ1dMTDI0MDMyNzE1IiwiZWRpdGVkIjoiZmFsc2UifQ==</bd:templateData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eyJfdGVtcGxhdGVEYXRhIjp7ImNvbnRlbnRUeXBlIjoiJG51bWJlciIsImxpbmVDb3VudCI6IjEiLCJ3b3JkQ291bnQiOiI1In0sInRhZyI6Im5vRWRpdCJ9</bd:templateData>
          </p:ext>
        </p:extLst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云计算基础架构与平台服务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eyJfdGVtcGxhdGVEYXRhIjp7ImNvbnRlbnRUeXBlIjoiJHRpdGxlIiwibGluZUNvdW50IjoiMiIsIndvcmRDb3VudCI6IjE4In0sInRhZyI6IiR0aXRsZSJ9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eyJtZCI6IiMjIOS6keiuoeeul+WfuuehgOaetuaehOS4juW5s+WPsOacjeWKoSIsInRwbGlkIjoiMyIsInRwbE5hbWUiOiJoMnRpdGxlX2Rpc3BlcnNpb25ibHVlMCIsImVkaXRlZCI6ImZhbHNlIn0=</bd:templateData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云计算基础架构与平台服务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sp>
        <p:nvSpPr>
          <p:cNvPr id="3" name="AutoShape 3"/>
          <p:cNvSpPr/>
          <p:nvPr/>
        </p:nvSpPr>
        <p:spPr>
          <a:xfrm>
            <a:off x="675468" y="1708980"/>
            <a:ext cx="5251392" cy="2192141"/>
          </a:xfrm>
          <a:prstGeom prst="round2SameRect">
            <a:avLst/>
          </a:prstGeom>
          <a:solidFill>
            <a:schemeClr val="lt2">
              <a:alpha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4" name="AutoShape 4"/>
          <p:cNvSpPr/>
          <p:nvPr/>
        </p:nvSpPr>
        <p:spPr>
          <a:xfrm>
            <a:off x="2967789" y="1349924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>
            <a:off x="2992833" y="1404690"/>
            <a:ext cx="616662" cy="55721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eyJfdGVtcGxhdGVEYXRhIjp7ImxpbmVDb3VudCI6IjEiLCJ3b3JkQ291bnQiOiIxIn0sInRhZyI6Im5vRWRpdCJ9</bd:templateData>
          </p:ext>
        </p:extLst>
      </p:sp>
      <p:sp>
        <p:nvSpPr>
          <p:cNvPr id="6" name="TextBox 6"/>
          <p:cNvSpPr txBox="1"/>
          <p:nvPr/>
        </p:nvSpPr>
        <p:spPr>
          <a:xfrm>
            <a:off x="1113538" y="2093576"/>
            <a:ext cx="4375252" cy="5126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云计算基础架构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eyJfdGVtcGxhdGVEYXRhIjp7ImNvbnRlbnRUeXBlIjoiJGl0ZW0xX3RpdGxlIiwibGluZUNvdW50IjoiMSIsIndvcmRDb3VudCI6IjE1In0sInRhZyI6IiRpdGVtMV90aXRsZSJ9</bd:templateData>
          </p:ext>
        </p:extLst>
      </p:sp>
      <p:sp>
        <p:nvSpPr>
          <p:cNvPr id="7" name="TextBox 7"/>
          <p:cNvSpPr txBox="1"/>
          <p:nvPr/>
        </p:nvSpPr>
        <p:spPr>
          <a:xfrm>
            <a:off x="919348" y="2634791"/>
            <a:ext cx="4763633" cy="112156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云计算基础架构包括硬件、云平台、云存储、云网络等，是提供云计算服务的基础。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eyJfdGVtcGxhdGVEYXRhIjp7ImNvbnRlbnRUeXBlIjoiJGl0ZW0xX2MiLCJsaW5lQ291bnQiOiIzIiwid29yZENvdW50IjoiMjMifSwidGFnIjoiJGl0ZW0xX2MifQ==</bd:templateData>
          </p:ext>
        </p:extLst>
      </p:sp>
      <p:sp>
        <p:nvSpPr>
          <p:cNvPr id="8" name="AutoShape 8"/>
          <p:cNvSpPr/>
          <p:nvPr/>
        </p:nvSpPr>
        <p:spPr>
          <a:xfrm>
            <a:off x="6226645" y="1708980"/>
            <a:ext cx="5224778" cy="2192141"/>
          </a:xfrm>
          <a:prstGeom prst="round2SameRect">
            <a:avLst/>
          </a:prstGeom>
          <a:solidFill>
            <a:schemeClr val="lt2">
              <a:alpha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9" name="AutoShape 9"/>
          <p:cNvSpPr/>
          <p:nvPr/>
        </p:nvSpPr>
        <p:spPr>
          <a:xfrm>
            <a:off x="8505659" y="1325410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>
            <a:off x="8530703" y="1380176"/>
            <a:ext cx="616662" cy="55721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eyJfdGVtcGxhdGVEYXRhIjp7ImxpbmVDb3VudCI6IjEiLCJ3b3JkQ291bnQiOiIxIn0sInRhZyI6Im5vRWRpdCJ9</bd:templateData>
          </p:ext>
        </p:extLst>
      </p:sp>
      <p:sp>
        <p:nvSpPr>
          <p:cNvPr id="11" name="TextBox 11"/>
          <p:cNvSpPr txBox="1"/>
          <p:nvPr/>
        </p:nvSpPr>
        <p:spPr>
          <a:xfrm>
            <a:off x="6651407" y="2069061"/>
            <a:ext cx="4375252" cy="5126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平台服务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eyJfdGVtcGxhdGVEYXRhIjp7ImNvbnRlbnRUeXBlIjoiJGl0ZW0yX3RpdGxlIiwibGluZUNvdW50IjoiMSIsIndvcmRDb3VudCI6IjE1In0sInRhZyI6IiRpdGVtMl90aXRsZSJ9</bd:templateData>
          </p:ext>
        </p:extLst>
      </p:sp>
      <p:sp>
        <p:nvSpPr>
          <p:cNvPr id="12" name="TextBox 12"/>
          <p:cNvSpPr txBox="1"/>
          <p:nvPr/>
        </p:nvSpPr>
        <p:spPr>
          <a:xfrm>
            <a:off x="6457217" y="2610276"/>
            <a:ext cx="4763633" cy="112156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平台服务包括开发平台、应用平台、测试平台等，是支持云计算应用开发、运行和测试的重要支撑。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eyJfdGVtcGxhdGVEYXRhIjp7ImNvbnRlbnRUeXBlIjoiJGl0ZW0yX2MiLCJsaW5lQ291bnQiOiIzIiwid29yZENvdW50IjoiMjMifSwidGFnIjoiJGl0ZW0yX2MifQ==</bd:templateData>
          </p:ext>
        </p:extLst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/>
          </a:blip>
          <a:srcRect t="34691" b="34691"/>
          <a:stretch>
            <a:fillRect/>
          </a:stretch>
        </p:blipFill>
        <p:spPr>
          <a:xfrm>
            <a:off x="415139" y="4116757"/>
            <a:ext cx="11184555" cy="2281602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S6keiuoeeul+WfuuehgOaetuaehOS4juW5s+WPsOacjeWKoVxuIyMjIOS6keiuoeeul+WfuuehgOaetuaehFxu5LqR6K6h566X5Z+656GA5p625p6E5YyF5ous56Gs5Lu244CB5LqR5bmz5Y+w44CB5LqR5a2Y5YKo44CB5LqR572R57uc562J77yM5piv5o+Q5L6b5LqR6K6h566X5pyN5Yqh55qE5Z+656GA44CCXG4jIyMg5bmz5Y+w5pyN5YqhXG7lubPlj7DmnI3liqHljIXmi6zlvIDlj5HlubPlj7DjgIHlupTnlKjlubPlj7DjgIHmtYvor5XlubPlj7DnrYnvvIzmmK/mlK/mjIHkupHorqHnrpflupTnlKjlvIDlj5HjgIHov5DooYzlkozmtYvor5XnmoTph43opoHmlK/mkpHjgIIiLCJ0cGxpZCI6IjMiLCJ0cGxOYW1lIjoibGlzdDJfc2FtZVN0eWxlMXBpYzMiLCJlZGl0ZWQiOiJmYWxzZSJ9</bd:templateData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eyJfdGVtcGxhdGVEYXRhIjp7ImNvbnRlbnRUeXBlIjoiJG51bWJlciIsImxpbmVDb3VudCI6IjEiLCJ3b3JkQ291bnQiOiI1In0sInRhZyI6Im5vRWRpdCJ9</bd:templateData>
          </p:ext>
        </p:extLst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云计算安全与隐私保护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eyJfdGVtcGxhdGVEYXRhIjp7ImNvbnRlbnRUeXBlIjoiJHRpdGxlIiwibGluZUNvdW50IjoiMiIsIndvcmRDb3VudCI6IjE4In0sInRhZyI6IiR0aXRsZSJ9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eyJtZCI6IiMjIOS6keiuoeeul+WuieWFqOS4jumakOengeS/neaKpCIsInRwbGlkIjoiMyIsInRwbE5hbWUiOiJoMnRpdGxlX2Rpc3BlcnNpb25ibHVlMCIsImVkaXRlZCI6ImZhbHNlIn0=</bd:templateData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eyJfdGVtcGxhdGVEYXRhIjp7ImNvbnRlbnRUeXBlIjoiIn0sInRhZyI6Im5vRWRpdCJ9</bd:templateData>
          </p:ext>
        </p:extLst>
      </p:pic>
      <p:sp>
        <p:nvSpPr>
          <p:cNvPr id="3" name="TextBox 3"/>
          <p:cNvSpPr txBox="1"/>
          <p:nvPr/>
        </p:nvSpPr>
        <p:spPr>
          <a:xfrm>
            <a:off x="9776770" y="663596"/>
            <a:ext cx="2197085" cy="76688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eyJfdGVtcGxhdGVEYXRhIjp7ImxpbmVDb3VudCI6IjMiLCJ3b3JkQ291bnQiOiIxMSJ9LCJ0YWciOiJub0VkaXQifQ==</bd:templateData>
          </p:ext>
        </p:extLst>
      </p:sp>
      <p:sp>
        <p:nvSpPr>
          <p:cNvPr id="4" name="TextBox 4"/>
          <p:cNvSpPr txBox="1"/>
          <p:nvPr/>
        </p:nvSpPr>
        <p:spPr>
          <a:xfrm>
            <a:off x="7492225" y="198162"/>
            <a:ext cx="4405428" cy="9772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525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eyJfdGVtcGxhdGVEYXRhIjp7ImxpbmVDb3VudCI6IjEiLCJ3b3JkQ291bnQiOiI1In0sInRhZyI6Im5vRWRpdCJ9</bd:templateData>
          </p:ext>
        </p:extLst>
      </p:sp>
      <p:sp>
        <p:nvSpPr>
          <p:cNvPr id="5" name="TextBox 5"/>
          <p:cNvSpPr txBox="1"/>
          <p:nvPr/>
        </p:nvSpPr>
        <p:spPr>
          <a:xfrm>
            <a:off x="5858879" y="1932835"/>
            <a:ext cx="571500" cy="45720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eyJfdGVtcGxhdGVEYXRhIjp7ImxpbmVDb3VudCI6IjEiLCJ3b3JkQ291bnQiOiIxNSJ9LCJ0YWciOiJub0VkaXQifQ==</bd:templateData>
          </p:ext>
        </p:extLst>
      </p:sp>
      <p:sp>
        <p:nvSpPr>
          <p:cNvPr id="6" name="TextBox 6"/>
          <p:cNvSpPr txBox="1"/>
          <p:nvPr/>
        </p:nvSpPr>
        <p:spPr>
          <a:xfrm>
            <a:off x="6554204" y="1998091"/>
            <a:ext cx="4210541" cy="326688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云计算概览与发展脉络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eyJfdGVtcGxhdGVEYXRhIjp7ImNvbnRlbnRUeXBlIjoiJGNhdGEwIiwibGluZUNvdW50IjoiMSIsIndvcmRDb3VudCI6IjE0In0sInRhZyI6Im5vRWRpdCJ9</bd:templateData>
          </p:ext>
        </p:extLst>
      </p:sp>
      <p:sp>
        <p:nvSpPr>
          <p:cNvPr id="7" name="TextBox 7"/>
          <p:cNvSpPr txBox="1"/>
          <p:nvPr/>
        </p:nvSpPr>
        <p:spPr>
          <a:xfrm>
            <a:off x="5858879" y="2753970"/>
            <a:ext cx="571500" cy="45720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eyJfdGVtcGxhdGVEYXRhIjp7ImxpbmVDb3VudCI6IjEiLCJ3b3JkQ291bnQiOiIxNSJ9LCJ0YWciOiJub0VkaXQifQ==</bd:templateData>
          </p:ext>
        </p:extLst>
      </p:sp>
      <p:sp>
        <p:nvSpPr>
          <p:cNvPr id="8" name="TextBox 8"/>
          <p:cNvSpPr txBox="1"/>
          <p:nvPr/>
        </p:nvSpPr>
        <p:spPr>
          <a:xfrm>
            <a:off x="6554204" y="2819226"/>
            <a:ext cx="4210541" cy="326688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核心技术基石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eyJfdGVtcGxhdGVEYXRhIjp7ImNvbnRlbnRUeXBlIjoiJGNhdGExIiwibGluZUNvdW50IjoiMSIsIndvcmRDb3VudCI6IjE0In0sInRhZyI6Im5vRWRpdCJ9</bd:templateData>
          </p:ext>
        </p:extLst>
      </p:sp>
      <p:sp>
        <p:nvSpPr>
          <p:cNvPr id="9" name="TextBox 9"/>
          <p:cNvSpPr txBox="1"/>
          <p:nvPr/>
        </p:nvSpPr>
        <p:spPr>
          <a:xfrm>
            <a:off x="5858879" y="3575104"/>
            <a:ext cx="571500" cy="45720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eyJfdGVtcGxhdGVEYXRhIjp7ImxpbmVDb3VudCI6IjEiLCJ3b3JkQ291bnQiOiIxNSJ9LCJ0YWciOiJub0VkaXQifQ==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>
            <a:off x="6554204" y="3640361"/>
            <a:ext cx="4210541" cy="326688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部署模式与选型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eyJfdGVtcGxhdGVEYXRhIjp7ImNvbnRlbnRUeXBlIjoiJGNhdGEyIiwibGluZUNvdW50IjoiMSIsIndvcmRDb3VudCI6IjE0In0sInRhZyI6Im5vRWRpdCJ9</bd:templateData>
          </p:ext>
        </p:extLst>
      </p:sp>
      <p:sp>
        <p:nvSpPr>
          <p:cNvPr id="11" name="TextBox 11"/>
          <p:cNvSpPr txBox="1"/>
          <p:nvPr/>
        </p:nvSpPr>
        <p:spPr>
          <a:xfrm>
            <a:off x="5868404" y="4396239"/>
            <a:ext cx="561975" cy="45720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eyJfdGVtcGxhdGVEYXRhIjp7ImxpbmVDb3VudCI6IjEiLCJ3b3JkQ291bnQiOiIxNSJ9LCJ0YWciOiJub0VkaXQifQ==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>
            <a:off x="6554204" y="4461495"/>
            <a:ext cx="4210541" cy="326688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云计算基础架构与平台服务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eyJfdGVtcGxhdGVEYXRhIjp7ImNvbnRlbnRUeXBlIjoiJGNhdGEzIiwibGluZUNvdW50IjoiMSIsIndvcmRDb3VudCI6IjE0In0sInRhZyI6Im5vRWRpdCJ9</bd:templateData>
          </p:ext>
        </p:extLst>
      </p:sp>
      <p:sp>
        <p:nvSpPr>
          <p:cNvPr id="13" name="TextBox 13"/>
          <p:cNvSpPr txBox="1"/>
          <p:nvPr/>
        </p:nvSpPr>
        <p:spPr>
          <a:xfrm>
            <a:off x="5858879" y="5215449"/>
            <a:ext cx="571500" cy="45720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eyJfdGVtcGxhdGVEYXRhIjp7ImxpbmVDb3VudCI6IjEiLCJ3b3JkQ291bnQiOiIxNSJ9LCJ0YWciOiJub0VkaXQifQ==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>
            <a:off x="6554204" y="5280705"/>
            <a:ext cx="4210541" cy="326688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云计算安全与隐私保护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eyJfdGVtcGxhdGVEYXRhIjp7ImNvbnRlbnRUeXBlIjoiJGNhdGE0IiwibGluZUNvdW50IjoiMSIsIndvcmRDb3VudCI6IjE0In0sInRhZyI6Im5vRWRpdCJ9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uebruW9lVxu5LqR6K6h566X5qaC6KeI5LiO5Y+R5bGV6ISJ57ucXG7moLjlv4PmioDmnK/ln7rnn7NcbumDqOe9suaooeW8j+S4jumAieWei1xu5LqR6K6h566X5Z+656GA5p625p6E5LiO5bmz5Y+w5pyN5YqhXG7kupHorqHnrpflronlhajkuI7pmpDnp4Hkv53miqQiLCJ0cGxpZCI6IjMiLCJ0cGxOYW1lIjoiY2F0YUxpc3RfZGlzcGVyc2lvbmJsdWU1IiwiZWRpdGVkIjoiZmFsc2UifQ==</bd:templateData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云计算安全与隐私保护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eyJfdGVtcGxhdGVEYXRhIjp7ImNvbnRlbnRUeXBlIjoiJHRpdGxlIiwibGluZUNvdW50IjoiMSIsIndvcmRDb3VudCI6IjI3In0sInRhZyI6IiR0aXRsZSJ9</bd:templateData>
          </p:ext>
        </p:extLst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/>
          </a:blip>
          <a:srcRect t="16995" b="16995"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/>
          </a:blip>
          <a:srcRect t="25887" b="25887"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eyJfdGVtcGxhdGVEYXRhIjp7ImNvbnRlbnRUeXBlIjoiJGltZzEifSwidGFnIjoiJGltZzEifQ==</bd:templateData>
          </p:ext>
        </p:extLst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alphaModFix/>
          </a:blip>
          <a:srcRect t="25295" b="25295"/>
          <a:stretch>
            <a:fillRect/>
          </a:stretch>
        </p:blipFill>
        <p:spPr>
          <a:xfrm>
            <a:off x="8567537" y="4984999"/>
            <a:ext cx="2846272" cy="140910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eyJfdGVtcGxhdGVEYXRhIjp7ImNvbnRlbnRUeXBlIjoiJGltZzIifSwidGFnIjoiJGltZzIifQ==</bd:templateData>
          </p:ext>
        </p:extLst>
      </p:pic>
      <p:sp>
        <p:nvSpPr>
          <p:cNvPr id="12" name="AutoShape 12"/>
          <p:cNvSpPr/>
          <p:nvPr/>
        </p:nvSpPr>
        <p:spPr>
          <a:xfrm>
            <a:off x="1459434" y="1444542"/>
            <a:ext cx="4410330" cy="49255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云计算安全挑战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eyJfdGVtcGxhdGVEYXRhIjp7ImNvbnRlbnRUeXBlIjoiJGl0ZW0xX3RpdGxlIiwibGluZUNvdW50IjoiMSIsIndvcmRDb3VudCI6IjEyIn0sInRhZyI6IiRpdGVtMV90aXRsZSJ9</bd:templateData>
          </p:ext>
        </p:extLst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  <a:ln/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随着云计算的广泛应用，其安全性与隐私保护成为重要议题，需应对数据泄露、服务中断等风险。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eyJfdGVtcGxhdGVEYXRhIjp7ImNvbnRlbnRUeXBlIjoiJGl0ZW0xX2MiLCJsaW5lQ291bnQiOiIyIiwid29yZENvdW50IjoiMzYifSwidGFnIjoiJGl0ZW0xX2MifQ==</bd:templateData>
          </p:ext>
        </p:extLst>
      </p:sp>
      <p:sp>
        <p:nvSpPr>
          <p:cNvPr id="14" name="TextBox 14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  <a:ln/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云服务商需实施严格的数据加密策略，并建立完善的访问控制体系，确保数据在存储与传输过程中的安全性。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eyJfdGVtcGxhdGVEYXRhIjp7ImNvbnRlbnRUeXBlIjoiJGl0ZW0yX2MiLCJsaW5lQ291bnQiOiIyIiwid29yZENvdW50IjoiMzYifSwidGFnIjoiJGl0ZW0yX2MifQ==</bd:templateData>
          </p:ext>
        </p:extLst>
      </p:sp>
      <p:sp>
        <p:nvSpPr>
          <p:cNvPr id="15" name="TextBox 15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  <a:ln/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云服务商应制定全面的隐私保护政策，确保用户数据不被滥用或泄露，同时遵守相关法律法规，如GDPR等。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eyJfdGVtcGxhdGVEYXRhIjp7ImNvbnRlbnRUeXBlIjoiJGl0ZW0zX2MiLCJsaW5lQ291bnQiOiIyIiwid29yZENvdW50IjoiMzYifSwidGFnIjoiJGl0ZW0zX2MifQ==</bd:templateData>
          </p:ext>
        </p:extLst>
      </p:sp>
      <p:sp>
        <p:nvSpPr>
          <p:cNvPr id="16" name="AutoShape 16"/>
          <p:cNvSpPr/>
          <p:nvPr/>
        </p:nvSpPr>
        <p:spPr>
          <a:xfrm>
            <a:off x="4151488" y="3269720"/>
            <a:ext cx="4410330" cy="49255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数据加密与访问控制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eyJfdGVtcGxhdGVEYXRhIjp7ImNvbnRlbnRUeXBlIjoiJGl0ZW0yX3RpdGxlIiwibGluZUNvdW50IjoiMSIsIndvcmRDb3VudCI6IjEyIn0sInRhZyI6IiRpdGVtMl90aXRsZSJ9</bd:templateData>
          </p:ext>
        </p:extLst>
      </p:sp>
      <p:sp>
        <p:nvSpPr>
          <p:cNvPr id="17" name="AutoShape 17"/>
          <p:cNvSpPr/>
          <p:nvPr/>
        </p:nvSpPr>
        <p:spPr>
          <a:xfrm>
            <a:off x="1486063" y="5094898"/>
            <a:ext cx="4410330" cy="49255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隐私保护政策与合规性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eyJfdGVtcGxhdGVEYXRhIjp7ImNvbnRlbnRUeXBlIjoiJGl0ZW0zX3RpdGxlIiwibGluZUNvdW50IjoiMSIsIndvcmRDb3VudCI6IjEyIn0sInRhZyI6IiRpdGVtM190aXRsZSJ9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S6keiuoeeul+WuieWFqOS4jumakOengeS/neaKpFxuIyMjIOS6keiuoeeul+WuieWFqOaMkeaImFxu6ZqP552A5LqR6K6h566X55qE5bm/5rOb5bqU55So77yM5YW25a6J5YWo5oCn5LiO6ZqQ56eB5L+d5oqk5oiQ5Li66YeN6KaB6K6u6aKY77yM6ZyA5bqU5a+55pWw5o2u5rOE6Zyy44CB5pyN5Yqh5Lit5pat562J6aOO6Zmp44CCXG4jIyMg5pWw5o2u5Yqg5a+G5LiO6K6/6Zeu5o6n5Yi2XG7kupHmnI3liqHllYbpnIDlrp7mlr3kuKXmoLznmoTmlbDmja7liqDlr4bnrZbnlaXvvIzlubblu7rnq4vlrozlloTnmoTorr/pl67mjqfliLbkvZPns7vvvIznoa7kv53mlbDmja7lnKjlrZjlgqjkuI7kvKDovpPov4fnqIvkuK3nmoTlronlhajmgKfjgIJcbiMjIyDpmpDnp4Hkv53miqTmlL/nrZbkuI7lkIjop4TmgKdcbuS6keacjeWKoeWVhuW6lOWItuWumuWFqOmdoueahOmakOengeS/neaKpOaUv+etlu+8jOehruS/neeUqOaIt+aVsOaNruS4jeiiq+a7peeUqOaIluazhOmcsu+8jOWQjOaXtumBteWuiOebuOWFs+azleW+i+azleinhO+8jOWmgkdEUFLnrYnjgIIiLCJ0cGxpZCI6IjMiLCJ0cGxOYW1lIjoibGlzdDNfMjAyNTA3MDEwNCIsImVkaXRlZCI6ImZhbHNlIn0=</bd:templateData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539" y="1671764"/>
            <a:ext cx="11077169" cy="21621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725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eyJfdGVtcGxhdGVEYXRhIjp7ImNvbnRlbnRUeXBlIjoiJGVuZGluZ18xIiwibGluZUNvdW50IjoiMSIsIndvcmRDb3VudCI6IjYifSwidGFnIjoibm9FZGl0In0=</bd:templateData>
          </p:ext>
        </p:extLst>
      </p:sp>
      <p:sp>
        <p:nvSpPr>
          <p:cNvPr id="3" name="TextBox 3"/>
          <p:cNvSpPr txBox="1"/>
          <p:nvPr/>
        </p:nvSpPr>
        <p:spPr>
          <a:xfrm>
            <a:off x="598539" y="3724145"/>
            <a:ext cx="4943475" cy="6286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700">
                <a:solidFill>
                  <a:srgbClr val="020A4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感谢观看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eyJfdGVtcGxhdGVEYXRhIjp7ImNvbnRlbnRUeXBlIjoiJGVuZGluZ18yIiwibGluZUNvdW50IjoiMSIsIndvcmRDb3VudCI6IjEyIn0sInRhZyI6Im5vRWRpdCJ9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eyJtZCI6IiIsInRwbGlkIjoiMyIsInRwbE5hbWUiOiJlbmRfZGlzcGVyc2lvbmJsdWUwIiwiZWRpdGVkIjoiZmFsc2UifQ==</bd:templateData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eyJfdGVtcGxhdGVEYXRhIjp7ImNvbnRlbnRUeXBlIjoiJG51bWJlciIsImxpbmVDb3VudCI6IjEiLCJ3b3JkQ291bnQiOiI1In0sInRhZyI6Im5vRWRpdCJ9</bd:templateData>
          </p:ext>
        </p:extLst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云计算概览与发展脉络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eyJfdGVtcGxhdGVEYXRhIjp7ImNvbnRlbnRUeXBlIjoiJHRpdGxlIiwibGluZUNvdW50IjoiMiIsIndvcmRDb3VudCI6IjE4In0sInRhZyI6IiR0aXRsZSJ9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eyJtZCI6IiMjIOS6keiuoeeul+amguiniOS4juWPkeWxleiEiee7nCIsInRwbGlkIjoiMyIsInRwbE5hbWUiOiJoMnRpdGxlX2Rpc3BlcnNpb25ibHVlMCIsImVkaXRlZCI6ImZhbHNlIn0=</bd:templateData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2508" y="4938029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4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云计算定义与核心理念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sp>
        <p:nvSpPr>
          <p:cNvPr id="4" name="AutoShape 4"/>
          <p:cNvSpPr/>
          <p:nvPr/>
        </p:nvSpPr>
        <p:spPr>
          <a:xfrm>
            <a:off x="1145518" y="1368625"/>
            <a:ext cx="9900511" cy="4391356"/>
          </a:xfrm>
          <a:prstGeom prst="roundRect">
            <a:avLst>
              <a:gd name="adj" fmla="val 6363"/>
            </a:avLst>
          </a:prstGeom>
          <a:gradFill>
            <a:gsLst>
              <a:gs pos="0">
                <a:schemeClr val="lt2">
                  <a:alpha val="0"/>
                </a:schemeClr>
              </a:gs>
              <a:gs pos="96000">
                <a:schemeClr val="lt2">
                  <a:alpha val="100000"/>
                </a:schemeClr>
              </a:gs>
            </a:gsLst>
            <a:lin ang="16200000"/>
          </a:gradFill>
          <a:ln w="1905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/>
            </a:gradFill>
            <a:prstDash val="solid"/>
          </a:ln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5" name="AutoShape 5"/>
          <p:cNvSpPr/>
          <p:nvPr/>
        </p:nvSpPr>
        <p:spPr>
          <a:xfrm>
            <a:off x="642508" y="5173915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6" name="AutoShape 6"/>
          <p:cNvSpPr/>
          <p:nvPr/>
        </p:nvSpPr>
        <p:spPr>
          <a:xfrm>
            <a:off x="7861021" y="1599594"/>
            <a:ext cx="2967836" cy="492557"/>
          </a:xfrm>
          <a:prstGeom prst="rect">
            <a:avLst/>
          </a:prstGeom>
          <a:noFill/>
          <a:ln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云计算如同电网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eyJfdGVtcGxhdGVEYXRhIjp7ImNvbnRlbnRUeXBlIjoiJGl0ZW0zX3RpdGxlIiwibGluZUNvdW50IjoiMSIsIndvcmRDb3VudCI6IjgifSwidGFnIjoiJGl0ZW0zX3RpdGxlIn0=</bd:templateData>
          </p:ext>
        </p:extLst>
      </p:sp>
      <p:sp>
        <p:nvSpPr>
          <p:cNvPr id="7" name="TextBox 7"/>
          <p:cNvSpPr txBox="1"/>
          <p:nvPr/>
        </p:nvSpPr>
        <p:spPr>
          <a:xfrm>
            <a:off x="7861021" y="2092152"/>
            <a:ext cx="2967836" cy="1556388"/>
          </a:xfrm>
          <a:prstGeom prst="rect">
            <a:avLst/>
          </a:prstGeom>
          <a:ln/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云计算如同电网，从自备发电机时代逐步发展到按需用电，实现了资源的集中管理和按需分配，提高了资源利用效率。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eyJfdGVtcGxhdGVEYXRhIjp7ImNvbnRlbnRUeXBlIjoiJGl0ZW0zX2MiLCJsaW5lQ291bnQiOiI1Iiwid29yZENvdW50IjoiMTUifSwidGFnIjoiJGl0ZW0zX2MifQ==</bd:templateData>
          </p:ext>
        </p:extLst>
      </p:sp>
      <p:sp>
        <p:nvSpPr>
          <p:cNvPr id="8" name="AutoShape 8"/>
          <p:cNvSpPr/>
          <p:nvPr/>
        </p:nvSpPr>
        <p:spPr>
          <a:xfrm>
            <a:off x="8150097" y="3815610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/>
          </a:blip>
          <a:srcRect t="24744" b="24744"/>
          <a:stretch>
            <a:fillRect/>
          </a:stretch>
        </p:blipFill>
        <p:spPr>
          <a:xfrm>
            <a:off x="8089903" y="3872142"/>
            <a:ext cx="2510071" cy="126787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eyJfdGVtcGxhdGVEYXRhIjp7ImNvbnRlbnRUeXBlIjoiJGltZzIifSwidGFnIjoiJGltZzIifQ==</bd:templateData>
          </p:ext>
        </p:extLst>
      </p:pic>
      <p:sp>
        <p:nvSpPr>
          <p:cNvPr id="10" name="AutoShape 10"/>
          <p:cNvSpPr/>
          <p:nvPr/>
        </p:nvSpPr>
        <p:spPr>
          <a:xfrm>
            <a:off x="8868689" y="480748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1" name="AutoShape 11"/>
          <p:cNvSpPr/>
          <p:nvPr/>
        </p:nvSpPr>
        <p:spPr>
          <a:xfrm>
            <a:off x="4619178" y="1616124"/>
            <a:ext cx="2913571" cy="492557"/>
          </a:xfrm>
          <a:prstGeom prst="rect">
            <a:avLst/>
          </a:prstGeom>
          <a:noFill/>
          <a:ln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NIST云计算特征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eyJfdGVtcGxhdGVEYXRhIjp7ImNvbnRlbnRUeXBlIjoiJGl0ZW0yX3RpdGxlIiwibGluZUNvdW50IjoiMSIsIndvcmRDb3VudCI6IjgifSwidGFnIjoiJGl0ZW0yX3RpdGxlIn0=</bd:templateData>
          </p:ext>
        </p:extLst>
      </p:sp>
      <p:sp>
        <p:nvSpPr>
          <p:cNvPr id="12" name="TextBox 12"/>
          <p:cNvSpPr txBox="1"/>
          <p:nvPr/>
        </p:nvSpPr>
        <p:spPr>
          <a:xfrm>
            <a:off x="4619178" y="2108682"/>
            <a:ext cx="2913571" cy="1556388"/>
          </a:xfrm>
          <a:prstGeom prst="rect">
            <a:avLst/>
          </a:prstGeom>
          <a:ln/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NIST定义了云计算的五项基本特征，包括按需自服务、池化管理、快速弹性、可测量服务以及广泛的网络接入。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eyJfdGVtcGxhdGVEYXRhIjp7ImNvbnRlbnRUeXBlIjoiJGl0ZW0yX2MiLCJsaW5lQ291bnQiOiI1Iiwid29yZENvdW50IjoiMTUifSwidGFnIjoiJGl0ZW0yX2MifQ==</bd:templateData>
          </p:ext>
        </p:extLst>
      </p:sp>
      <p:sp>
        <p:nvSpPr>
          <p:cNvPr id="13" name="AutoShape 13"/>
          <p:cNvSpPr/>
          <p:nvPr/>
        </p:nvSpPr>
        <p:spPr>
          <a:xfrm>
            <a:off x="4908116" y="3803564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/>
          </a:blip>
          <a:srcRect l="4093" r="4093"/>
          <a:stretch>
            <a:fillRect/>
          </a:stretch>
        </p:blipFill>
        <p:spPr>
          <a:xfrm>
            <a:off x="4806514" y="3896014"/>
            <a:ext cx="2726235" cy="148465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eyJfdGVtcGxhdGVEYXRhIjp7ImNvbnRlbnRUeXBlIjoiJGltZzEifSwidGFnIjoiJGltZzEifQ==</bd:templateData>
          </p:ext>
        </p:extLst>
      </p:pic>
      <p:sp>
        <p:nvSpPr>
          <p:cNvPr id="15" name="AutoShape 15"/>
          <p:cNvSpPr/>
          <p:nvPr/>
        </p:nvSpPr>
        <p:spPr>
          <a:xfrm>
            <a:off x="7694254" y="232059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6" name="AutoShape 16"/>
          <p:cNvSpPr/>
          <p:nvPr/>
        </p:nvSpPr>
        <p:spPr>
          <a:xfrm>
            <a:off x="5693382" y="508670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7" name="Freeform 17"/>
          <p:cNvSpPr/>
          <p:nvPr/>
        </p:nvSpPr>
        <p:spPr>
          <a:xfrm>
            <a:off x="5972877" y="5366195"/>
            <a:ext cx="393511" cy="3935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8" name="Freeform 18"/>
          <p:cNvSpPr/>
          <p:nvPr/>
        </p:nvSpPr>
        <p:spPr>
          <a:xfrm>
            <a:off x="9165292" y="5094559"/>
            <a:ext cx="359293" cy="3592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9" name="AutoShape 19"/>
          <p:cNvSpPr/>
          <p:nvPr/>
        </p:nvSpPr>
        <p:spPr>
          <a:xfrm>
            <a:off x="1378393" y="1632654"/>
            <a:ext cx="2955042" cy="492557"/>
          </a:xfrm>
          <a:prstGeom prst="rect">
            <a:avLst/>
          </a:prstGeom>
          <a:noFill/>
          <a:ln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云计算购买服务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eyJfdGVtcGxhdGVEYXRhIjp7ImNvbnRlbnRUeXBlIjoiJGl0ZW0xX3RpdGxlIiwibGluZUNvdW50IjoiMSIsIndvcmRDb3VudCI6IjgifSwidGFnIjoiJGl0ZW0xX3RpdGxlIn0=</bd:templateData>
          </p:ext>
        </p:extLst>
      </p:sp>
      <p:sp>
        <p:nvSpPr>
          <p:cNvPr id="20" name="TextBox 20"/>
          <p:cNvSpPr txBox="1"/>
          <p:nvPr/>
        </p:nvSpPr>
        <p:spPr>
          <a:xfrm>
            <a:off x="1471799" y="2125212"/>
            <a:ext cx="2768229" cy="1556388"/>
          </a:xfrm>
          <a:prstGeom prst="rect">
            <a:avLst/>
          </a:prstGeom>
          <a:ln/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云计算实现从“购买设备”到“购买服务”的范式转变，用户无需自行采购服务器等设备，而是根据需求购买云服务。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eyJfdGVtcGxhdGVEYXRhIjp7ImNvbnRlbnRUeXBlIjoiJGl0ZW0xX2MiLCJsaW5lQ291bnQiOiI1Iiwid29yZENvdW50IjoiMTQifSwidGFnIjoiJGl0ZW0xX2MifQ==</bd:templateData>
          </p:ext>
        </p:extLst>
      </p:sp>
      <p:sp>
        <p:nvSpPr>
          <p:cNvPr id="21" name="AutoShape 21"/>
          <p:cNvSpPr/>
          <p:nvPr/>
        </p:nvSpPr>
        <p:spPr>
          <a:xfrm>
            <a:off x="1537210" y="3848669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alphaModFix/>
          </a:blip>
          <a:srcRect t="11315" b="11315"/>
          <a:stretch>
            <a:fillRect/>
          </a:stretch>
        </p:blipFill>
        <p:spPr>
          <a:xfrm>
            <a:off x="1617020" y="3905202"/>
            <a:ext cx="2458663" cy="126787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  <p:sp>
        <p:nvSpPr>
          <p:cNvPr id="23" name="AutoShape 23"/>
          <p:cNvSpPr/>
          <p:nvPr/>
        </p:nvSpPr>
        <p:spPr>
          <a:xfrm>
            <a:off x="4466364" y="233712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24" name="AutoShape 24"/>
          <p:cNvSpPr/>
          <p:nvPr/>
        </p:nvSpPr>
        <p:spPr>
          <a:xfrm>
            <a:off x="2370102" y="484054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25" name="Freeform 25"/>
          <p:cNvSpPr/>
          <p:nvPr/>
        </p:nvSpPr>
        <p:spPr>
          <a:xfrm>
            <a:off x="2582871" y="5053309"/>
            <a:ext cx="526963" cy="52696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S6keiuoeeul+WumuS5ieS4juaguOW/g+eQhuW/tVxuIyMjIOS6keiuoeeul+i0reS5sOacjeWKoVxu5LqR6K6h566X5a6e546w5LuO4oCc6LSt5Lmw6K6+5aSH4oCd5Yiw4oCc6LSt5Lmw5pyN5Yqh4oCd55qE6IyD5byP6L2s5Y+Y77yM55So5oi35peg6ZyA6Ieq6KGM6YeH6LSt5pyN5Yqh5Zmo562J6K6+5aSH77yM6ICM5piv5qC55o2u6ZyA5rGC6LSt5Lmw5LqR5pyN5Yqh44CCXG4jIyMgTklTVOS6keiuoeeul+eJueW+gVxuTklTVOWumuS5ieS6huS6keiuoeeul+eahOS6lOmhueWfuuacrOeJueW+ge+8jOWMheaLrOaMiemcgOiHquacjeWKoeOAgeaxoOWMlueuoeeQhuOAgeW/q+mAn+W8ueaAp+OAgeWPr+a1i+mHj+acjeWKoeS7peWPiuW5v+azm+eahOe9kee7nOaOpeWFpeOAglxuIyMjIOS6keiuoeeul+WmguWQjOeUtee9kVxu5LqR6K6h566X5aaC5ZCM55S1572R77yM5LuO6Ieq5aSH5Y+R55S15py65pe25Luj6YCQ5q2l5Y+R5bGV5Yiw5oyJ6ZyA55So55S177yM5a6e546w5LqG6LWE5rqQ55qE6ZuG5Lit566h55CG5ZKM5oyJ6ZyA5YiG6YWN77yM5o+Q6auY5LqG6LWE5rqQ5Yip55So5pWI546H44CCIiwidHBsaWQiOiIzIiwidHBsTmFtZSI6Imxpc3QzXzIwMjUwNzAxMDciLCJlZGl0ZWQiOiJmYWxzZSJ9</bd:templateData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发展历程与关键节点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商业化爆发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eyJfdGVtcGxhdGVEYXRhIjp7ImNvbnRlbnRUeXBlIjoiJGl0ZW0zX3RpdGxlIiwibGluZUNvdW50IjoiMSIsIndvcmRDb3VudCI6IjEyIn0sInRhZyI6IiRpdGVtM190aXRsZSJ9</bd:templateData>
          </p:ext>
        </p:extLst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  <a:ln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4999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AWS（2006）和阿里云（2009）的里程碑意义，标志着云计算进入商业化爆发阶段，两家公司不仅推动了云计算技术的普及和应用，也引领了全球云计算市场的发展。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eyJfdGVtcGxhdGVEYXRhIjp7ImNvbnRlbnRUeXBlIjoiJGl0ZW0zX2MiLCJsaW5lQ291bnQiOiIzIiwid29yZENvdW50IjoiMjgifSwidGFnIjoiJGl0ZW0zX2MifQ==</bd:templateData>
          </p:ext>
        </p:extLst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技术奠基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eyJfdGVtcGxhdGVEYXRhIjp7ImNvbnRlbnRUeXBlIjoiJGl0ZW0yX3RpdGxlIiwibGluZUNvdW50IjoiMSIsIndvcmRDb3VudCI6IjEyIn0sInRhZyI6IiRpdGVtMl90aXRsZSJ9</bd:templateData>
          </p:ext>
        </p:extLst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  <a:ln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4999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虚拟化技术逐渐成熟，为云计算提供了核心支撑，使一台物理机能够同时运行多个操作系统；宽带普及则加速了数据传输速度，为云计算提供了网络基础。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eyJfdGVtcGxhdGVEYXRhIjp7ImNvbnRlbnRUeXBlIjoiJGl0ZW0yX2MiLCJsaW5lQ291bnQiOiI0Iiwid29yZENvdW50IjoiMjgifSwidGFnIjoiJGl0ZW0yX2MifQ==</bd:templateData>
          </p:ext>
        </p:extLst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雏形阶段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eyJfdGVtcGxhdGVEYXRhIjp7ImNvbnRlbnRUeXBlIjoiJGl0ZW0xX3RpdGxlIiwibGluZUNvdW50IjoiMSIsIndvcmRDb3VudCI6IjEyIn0sInRhZyI6IiRpdGVtMV90aXRsZSJ9</bd:templateData>
          </p:ext>
        </p:extLst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  <a:ln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4999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大型机分时系统，用户按照时间共享大型机资源，标志着计算资源开始面向多用户共享；网格计算，通过整合分布式计算资源，实现高效协同计算。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eyJfdGVtcGxhdGVEYXRhIjp7ImNvbnRlbnRUeXBlIjoiJGl0ZW0xX2MiLCJsaW5lQ291bnQiOiI0Iiwid29yZENvdW50IjoiMjgifSwidGFnIjoiJGl0ZW0xX2MifQ==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WPkeWxleWOhueoi+S4juWFs+mUruiKgueCuVxuIyMjIOmbj+W9oumYtuautVxu5aSn5Z6L5py65YiG5pe257O757uf77yM55So5oi35oyJ54Wn5pe26Ze05YWx5Lqr5aSn5Z6L5py66LWE5rqQ77yM5qCH5b+X552A6K6h566X6LWE5rqQ5byA5aeL6Z2i5ZCR5aSa55So5oi35YWx5Lqr77yb572R5qC86K6h566X77yM6YCa6L+H5pW05ZCI5YiG5biD5byP6K6h566X6LWE5rqQ77yM5a6e546w6auY5pWI5Y2P5ZCM6K6h566X44CCXG4jIyMg5oqA5pyv5aWg5Z+6XG7omZrmi5/ljJbmioDmnK/pgJDmuJDmiJDnhp/vvIzkuLrkupHorqHnrpfmj5DkvpvkuobmoLjlv4PmlK/mkpHvvIzkvb/kuIDlj7DniannkIbmnLrog73lpJ/lkIzml7bov5DooYzlpJrkuKrmk43kvZzns7vnu5/vvJvlrr3luKbmma7lj4rliJnliqDpgJ/kuobmlbDmja7kvKDovpPpgJ/luqbvvIzkuLrkupHorqHnrpfmj5DkvpvkuobnvZHnu5zln7rnoYDjgIJcbiMjIyDllYbkuJrljJbniIblj5FcbkFXU++8iDIwMDbvvInlkozpmL/ph4zkupHvvIgyMDA577yJ55qE6YeM56iL56KR5oSP5LmJ77yM5qCH5b+X552A5LqR6K6h566X6L+b5YWl5ZWG5Lia5YyW54iG5Y+R6Zi25q6177yM5Lik5a625YWs5Y+45LiN5LuF5o6o5Yqo5LqG5LqR6K6h566X5oqA5pyv55qE5pmu5Y+K5ZKM5bqU55So77yM5Lmf5byV6aKG5LqG5YWo55CD5LqR6K6h566X5biC5Zy655qE5Y+R5bGV44CCIiwidHBsaWQiOiIzIiwidHBsTmFtZSI6Imxpc3QzXzIwMjUwNjI2MDkiLCJlZGl0ZWQiOiJmYWxzZSJ9</bd:templateData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52455" y="1892345"/>
            <a:ext cx="10060196" cy="10060196"/>
          </a:xfrm>
          <a:prstGeom prst="ellipse">
            <a:avLst/>
          </a:prstGeom>
          <a:solidFill>
            <a:schemeClr val="accent1">
              <a:alpha val="1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典型应用场景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sp>
        <p:nvSpPr>
          <p:cNvPr id="4" name="AutoShape 4"/>
          <p:cNvSpPr/>
          <p:nvPr/>
        </p:nvSpPr>
        <p:spPr>
          <a:xfrm>
            <a:off x="2824749" y="1644590"/>
            <a:ext cx="2774204" cy="691971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5" name="AutoShape 5"/>
          <p:cNvSpPr/>
          <p:nvPr/>
        </p:nvSpPr>
        <p:spPr>
          <a:xfrm>
            <a:off x="2824749" y="1768810"/>
            <a:ext cx="2774204" cy="40150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大数据分析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eyJfdGVtcGxhdGVEYXRhIjp7ImNvbnRlbnRUeXBlIjoiJGl0ZW0yX3RpdGxlIiwibGluZUNvdW50IjoiMSIsIndvcmRDb3VudCI6IjEwIn0sInRhZyI6IiRpdGVtMl90aXRsZSJ9</bd:templateData>
          </p:ext>
        </p:extLst>
      </p:sp>
      <p:sp>
        <p:nvSpPr>
          <p:cNvPr id="6" name="TextBox 6"/>
          <p:cNvSpPr txBox="1"/>
          <p:nvPr/>
        </p:nvSpPr>
        <p:spPr>
          <a:xfrm>
            <a:off x="2757079" y="2455346"/>
            <a:ext cx="2909542" cy="975264"/>
          </a:xfrm>
          <a:prstGeom prst="rect">
            <a:avLst/>
          </a:prstGeom>
          <a:ln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弹性处理海量数据能力，如双11交易分析，实时准确反映市场趋势，助力企业精准决策。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eyJfdGVtcGxhdGVEYXRhIjp7ImNvbnRlbnRUeXBlIjoiJGl0ZW0yX2MiLCJsaW5lQ291bnQiOiIzIiwid29yZENvdW50IjoiMTQifSwidGFnIjoiJGl0ZW0yX2MifQ==</bd:templateData>
          </p:ext>
        </p:extLst>
      </p:sp>
      <p:sp>
        <p:nvSpPr>
          <p:cNvPr id="7" name="AutoShape 7"/>
          <p:cNvSpPr/>
          <p:nvPr/>
        </p:nvSpPr>
        <p:spPr>
          <a:xfrm>
            <a:off x="8647532" y="3769532"/>
            <a:ext cx="2774204" cy="691971"/>
          </a:xfrm>
          <a:prstGeom prst="roundRect">
            <a:avLst>
              <a:gd name="adj" fmla="val 50000"/>
            </a:avLst>
          </a:pr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8" name="AutoShape 8"/>
          <p:cNvSpPr/>
          <p:nvPr/>
        </p:nvSpPr>
        <p:spPr>
          <a:xfrm>
            <a:off x="8647532" y="3893752"/>
            <a:ext cx="2724106" cy="40150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在线协作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eyJfdGVtcGxhdGVEYXRhIjp7ImNvbnRlbnRUeXBlIjoiJGl0ZW00X3RpdGxlIiwibGluZUNvdW50IjoiMSIsIndvcmRDb3VudCI6IjEwIn0sInRhZyI6IiRpdGVtNF90aXRsZSJ9</bd:templateData>
          </p:ext>
        </p:extLst>
      </p:sp>
      <p:sp>
        <p:nvSpPr>
          <p:cNvPr id="9" name="TextBox 9"/>
          <p:cNvSpPr txBox="1"/>
          <p:nvPr/>
        </p:nvSpPr>
        <p:spPr>
          <a:xfrm>
            <a:off x="8579863" y="4580288"/>
            <a:ext cx="2909542" cy="975264"/>
          </a:xfrm>
          <a:prstGeom prst="rect">
            <a:avLst/>
          </a:prstGeom>
          <a:ln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远程办公、在线文档（如腾讯文档）等应用，打破了地域限制，提升了团队协作效率。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eyJfdGVtcGxhdGVEYXRhIjp7ImNvbnRlbnRUeXBlIjoiJGl0ZW00X2MiLCJsaW5lQ291bnQiOiIzIiwid29yZENvdW50IjoiMTQifSwidGFnIjoiJGl0ZW00X2MifQ==</bd:templateData>
          </p:ext>
        </p:extLst>
      </p:sp>
      <p:sp>
        <p:nvSpPr>
          <p:cNvPr id="10" name="AutoShape 10"/>
          <p:cNvSpPr/>
          <p:nvPr/>
        </p:nvSpPr>
        <p:spPr>
          <a:xfrm>
            <a:off x="743371" y="3769532"/>
            <a:ext cx="2774204" cy="691971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1" name="AutoShape 11"/>
          <p:cNvSpPr/>
          <p:nvPr/>
        </p:nvSpPr>
        <p:spPr>
          <a:xfrm>
            <a:off x="743371" y="3893752"/>
            <a:ext cx="2774204" cy="40150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24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敏捷开发与测试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eyJfdGVtcGxhdGVEYXRhIjp7ImNvbnRlbnRUeXBlIjoiJGl0ZW0xX3RpdGxlIiwibGluZUNvdW50IjoiMSIsIndvcmRDb3VudCI6IjEwIn0sInRhZyI6IiRpdGVtMV90aXRsZSJ9</bd:templateData>
          </p:ext>
        </p:extLst>
      </p:sp>
      <p:sp>
        <p:nvSpPr>
          <p:cNvPr id="12" name="TextBox 12"/>
          <p:cNvSpPr txBox="1"/>
          <p:nvPr/>
        </p:nvSpPr>
        <p:spPr>
          <a:xfrm>
            <a:off x="675702" y="4580288"/>
            <a:ext cx="2909542" cy="1121643"/>
          </a:xfrm>
          <a:prstGeom prst="rect">
            <a:avLst/>
          </a:prstGeom>
          <a:ln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云计算支持快速搭建和销毁环境，极大加速了开发与测试进程，推动软件项目迭代与交付。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eyJfdGVtcGxhdGVEYXRhIjp7ImNvbnRlbnRUeXBlIjoiJGl0ZW0xX2MiLCJsaW5lQ291bnQiOiI0Iiwid29yZENvdW50IjoiMTQifSwidGFnIjoiJGl0ZW0xX2MifQ==</bd:templateData>
          </p:ext>
        </p:extLst>
      </p:sp>
      <p:sp>
        <p:nvSpPr>
          <p:cNvPr id="13" name="AutoShape 13"/>
          <p:cNvSpPr/>
          <p:nvPr/>
        </p:nvSpPr>
        <p:spPr>
          <a:xfrm>
            <a:off x="6566154" y="1644590"/>
            <a:ext cx="2774204" cy="691971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4" name="AutoShape 14"/>
          <p:cNvSpPr/>
          <p:nvPr/>
        </p:nvSpPr>
        <p:spPr>
          <a:xfrm>
            <a:off x="6566154" y="1768810"/>
            <a:ext cx="2774204" cy="40150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容灾备份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eyJfdGVtcGxhdGVEYXRhIjp7ImNvbnRlbnRUeXBlIjoiJGl0ZW0zX3RpdGxlIiwibGluZUNvdW50IjoiMSIsIndvcmRDb3VudCI6IjEwIn0sInRhZyI6IiRpdGVtM190aXRsZSJ9</bd:templateData>
          </p:ext>
        </p:extLst>
      </p:sp>
      <p:sp>
        <p:nvSpPr>
          <p:cNvPr id="15" name="TextBox 15"/>
          <p:cNvSpPr txBox="1"/>
          <p:nvPr/>
        </p:nvSpPr>
        <p:spPr>
          <a:xfrm>
            <a:off x="6498485" y="2455346"/>
            <a:ext cx="2909542" cy="975264"/>
          </a:xfrm>
          <a:prstGeom prst="rect">
            <a:avLst/>
          </a:prstGeom>
          <a:ln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低成本实现异地灾备方案，确保业务数据的安全与完整性，降低数据丢失风险。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eyJfdGVtcGxhdGVEYXRhIjp7ImNvbnRlbnRUeXBlIjoiJGl0ZW0zX2MiLCJsaW5lQ291bnQiOiIzIiwid29yZENvdW50IjoiMTQifSwidGFnIjoiJGl0ZW0zX2MifQ==</bd:templateData>
          </p:ext>
        </p:extLst>
      </p:sp>
      <p:sp>
        <p:nvSpPr>
          <p:cNvPr id="16" name="AutoShape 16"/>
          <p:cNvSpPr/>
          <p:nvPr/>
        </p:nvSpPr>
        <p:spPr>
          <a:xfrm>
            <a:off x="3495646" y="4335535"/>
            <a:ext cx="5173816" cy="5173816"/>
          </a:xfrm>
          <a:prstGeom prst="ellipse">
            <a:avLst/>
          </a:prstGeom>
          <a:noFill/>
          <a:ln w="245078">
            <a:solidFill>
              <a:schemeClr val="accent1">
                <a:alpha val="7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alphaModFix/>
          </a:blip>
          <a:srcRect l="16675" r="16675"/>
          <a:stretch>
            <a:fillRect/>
          </a:stretch>
        </p:blipFill>
        <p:spPr>
          <a:xfrm>
            <a:off x="3617261" y="4457150"/>
            <a:ext cx="4930586" cy="493058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WFuOWei+W6lOeUqOWcuuaZr1xuIyMjIOaVj+aNt+W8gOWPkeS4jua1i+ivlVxu5LqR6K6h566X5pSv5oyB5b+r6YCf5pCt5bu65ZKM6ZSA5q+B546v5aKD77yM5p6B5aSn5Yqg6YCf5LqG5byA5Y+R5LiO5rWL6K+V6L+b56iL77yM5o6o5Yqo6L2v5Lu26aG555uu6L+t5Luj5LiO5Lqk5LuY44CCXG4jIyMg5aSn5pWw5o2u5YiG5p6QXG7lvLnmgKflpITnkIbmtbfph4/mlbDmja7og73lipvvvIzlpoLlj4wxMeS6pOaYk+WIhuaekO+8jOWunuaXtuWHhuehruWPjeaYoOW4guWcuui2i+WKv++8jOWKqeWKm+S8geS4mueyvuWHhuWGs+etluOAglxuIyMjIOWuueeBvuWkh+S7vVxu5L2O5oiQ5pys5a6e546w5byC5Zyw54G+5aSH5pa55qGI77yM56Gu5L+d5Lia5Yqh5pWw5o2u55qE5a6J5YWo5LiO5a6M5pW05oCn77yM6ZmN5L2O5pWw5o2u5Lii5aSx6aOO6Zmp44CCXG4jIyMg5Zyo57q/5Y2P5L2cXG7ov5znqIvlip7lhazjgIHlnKjnur/mlofmoaPvvIjlpoLohb7orq/mlofmoaPvvInnrYnlupTnlKjvvIzmiZPnoLTkuoblnLDln5/pmZDliLbvvIzmj5DljYfkuoblm6LpmJ/ljY/kvZzmlYjnjofjgIIiLCJ0cGxpZCI6IjMiLCJ0cGxOYW1lIjoibGlzdDRfMjAyNTA3MDMwNiIsImVkaXRlZCI6ImZhbHNlIn0=</bd:templateData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未来趋势展望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eyJfdGVtcGxhdGVEYXRhIjp7ImNvbnRlbnRUeXBlIjoiJHRpdGxlIiwibGluZUNvdW50IjoiMSIsIndvcmRDb3VudCI6IjI3In0sInRhZyI6IiR0aXRsZSJ9</bd:templateData>
          </p:ext>
        </p:extLst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 l="22876" r="22876"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eyJfdGVtcGxhdGVEYXRhIjp7ImNvbnRlbnRUeXBlIjoiJGltZzEifSwidGFnIjoiJGltZzEifQ==</bd:templateData>
          </p:ext>
        </p:extLst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/>
          </a:blip>
          <a:srcRect l="23267" r="23267"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6" name="AutoShape 6"/>
          <p:cNvSpPr/>
          <p:nvPr/>
        </p:nvSpPr>
        <p:spPr>
          <a:xfrm>
            <a:off x="720401" y="1296052"/>
            <a:ext cx="3431205" cy="4813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行业融合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eyJfdGVtcGxhdGVEYXRhIjp7ImNvbnRlbnRUeXBlIjoiJGl0ZW0xX3RpdGxlIiwibGluZUNvdW50IjoiMSIsIndvcmRDb3VudCI6IjkifSwidGFnIjoiJGl0ZW0xX3RpdGxlIn0=</bd:templateData>
          </p:ext>
        </p:extLst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  <a:ln/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云+AI（智能云）、云+边缘计算，将推动云计算与人工智能、物联网等技术的深度融合，开启智能云新时代。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eyJfdGVtcGxhdGVEYXRhIjp7ImNvbnRlbnRUeXBlIjoiJGl0ZW0xX2MiLCJsaW5lQ291bnQiOiIzIiwid29yZENvdW50IjoiMjIifSwidGFnIjoiJGl0ZW0xX2MifQ==</bd:templateData>
          </p:ext>
        </p:extLst>
      </p:sp>
      <p:sp>
        <p:nvSpPr>
          <p:cNvPr id="8" name="TextBox 8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  <a:ln/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Serverless（无服务器）、FinOps（云财务优化），预示着云计算技术正朝着更加灵活、高效和可管理的方向演进。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eyJfdGVtcGxhdGVEYXRhIjp7ImNvbnRlbnRUeXBlIjoiJGl0ZW0yX2MiLCJsaW5lQ291bnQiOiIzIiwid29yZENvdW50IjoiMjIifSwidGFnIjoiJGl0ZW0yX2MifQ==</bd:templateData>
          </p:ext>
        </p:extLst>
      </p:sp>
      <p:sp>
        <p:nvSpPr>
          <p:cNvPr id="9" name="TextBox 9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  <a:ln/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数据主权、网络安全法下的“国资云”，反映了在全球数字化转型背景下，各国政府对于数据安全和隐私保护的重视。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eyJfdGVtcGxhdGVEYXRhIjp7ImNvbnRlbnRUeXBlIjoiJGl0ZW0zX2MiLCJsaW5lQ291bnQiOiIzIiwid29yZENvdW50IjoiMjIifSwidGFnIjoiJGl0ZW0zX2MifQ==</bd:templateData>
          </p:ext>
        </p:extLst>
      </p:sp>
      <p:sp>
        <p:nvSpPr>
          <p:cNvPr id="10" name="AutoShape 10"/>
          <p:cNvSpPr/>
          <p:nvPr/>
        </p:nvSpPr>
        <p:spPr>
          <a:xfrm>
            <a:off x="701351" y="2916535"/>
            <a:ext cx="3431205" cy="4813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技术演进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eyJfdGVtcGxhdGVEYXRhIjp7ImNvbnRlbnRUeXBlIjoiJGl0ZW0yX3RpdGxlIiwibGluZUNvdW50IjoiMSIsIndvcmRDb3VudCI6IjkifSwidGFnIjoiJGl0ZW0yX3RpdGxlIn0=</bd:templateData>
          </p:ext>
        </p:extLst>
      </p:sp>
      <p:sp>
        <p:nvSpPr>
          <p:cNvPr id="11" name="AutoShape 11"/>
          <p:cNvSpPr/>
          <p:nvPr/>
        </p:nvSpPr>
        <p:spPr>
          <a:xfrm>
            <a:off x="720401" y="4528880"/>
            <a:ext cx="3431205" cy="4813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政策影响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eyJfdGVtcGxhdGVEYXRhIjp7ImNvbnRlbnRUeXBlIjoiJGl0ZW0zX3RpdGxlIiwibGluZUNvdW50IjoiMSIsIndvcmRDb3VudCI6IjkifSwidGFnIjoiJGl0ZW0zX3RpdGxlIn0=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acquadpei2i+WKv+Wxleacm1xuIyMjIOihjOS4muiejeWQiFxu5LqRK0FJ77yI5pm66IO95LqR77yJ44CB5LqRK+i+uee8mOiuoeeul++8jOWwhuaOqOWKqOS6keiuoeeul+S4juS6uuW3peaZuuiDveOAgeeJqeiBlOe9keetieaKgOacr+eahOa3seW6puiejeWQiO+8jOW8gOWQr+aZuuiDveS6keaWsOaXtuS7o+OAglxuIyMjIOaKgOacr+a8lOi/m1xuU2VydmVybGVzc++8iOaXoOacjeWKoeWZqO+8ieOAgUZpbk9wc++8iOS6kei0ouWKoeS8mOWMlu+8ie+8jOmihOekuuedgOS6keiuoeeul+aKgOacr+ato+acneedgOabtOWKoOeBtea0u+OAgemrmOaViOWSjOWPr+euoeeQhueahOaWueWQkea8lOi/m+OAglxuIyMjIOaUv+etluW9seWTjVxu5pWw5o2u5Li75p2D44CB572R57uc5a6J5YWo5rOV5LiL55qE4oCc5Zu96LWE5LqR4oCd77yM5Y+N5pig5LqG5Zyo5YWo55CD5pWw5a2X5YyW6L2s5Z6L6IOM5pmv5LiL77yM5ZCE5Zu95pS/5bqc5a+55LqO5pWw5o2u5a6J5YWo5ZKM6ZqQ56eB5L+d5oqk55qE6YeN6KeG44CCIiwidHBsaWQiOiIzIiwidHBsTmFtZSI6Imxpc3QzXzIwMjUwNzAzMTYiLCJlZGl0ZWQiOiJmYWxzZSJ9</bd:templateData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eyJfdGVtcGxhdGVEYXRhIjp7ImNvbnRlbnRUeXBlIjoiJG51bWJlciIsImxpbmVDb3VudCI6IjEiLCJ3b3JkQ291bnQiOiI1In0sInRhZyI6Im5vRWRpdCJ9</bd:templateData>
          </p:ext>
        </p:extLst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核心技术基石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eyJfdGVtcGxhdGVEYXRhIjp7ImNvbnRlbnRUeXBlIjoiJHRpdGxlIiwibGluZUNvdW50IjoiMiIsIndvcmRDb3VudCI6IjE4In0sInRhZyI6IiR0aXRsZSJ9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eyJtZCI6IiMjIOaguOW/g+aKgOacr+WfuuefsyIsInRwbGlkIjoiMyIsInRwbE5hbWUiOiJoMnRpdGxlX2Rpc3BlcnNpb25ibHVlMCIsImVkaXRlZCI6ImZhbHNlIn0=</bd:templateData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分布式计算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eyJfdGVtcGxhdGVEYXRhIjp7ImNvbnRlbnRUeXBlIjoiJHRpdGxlIiwibGluZUNvdW50IjoiMSIsIndvcmRDb3VudCI6IjI4In0sInRhZyI6IiR0aXRsZSJ9</bd:templateData>
          </p:ext>
        </p:extLst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 l="30461" r="30461"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 xmlns="">eyJfdGVtcGxhdGVEYXRhIjp7ImNvbnRlbnRUeXBlIjoiJGltZzAifSwidGFnIjoiJGltZzAifQ==</bd:templateData>
          </p:ext>
        </p:extLst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分布式计算的核心在于将庞大的任务细致拆解，并通过多节点的并行处理机制，以高效协同的方式加速任务执行，提升整体运算效率与可靠性。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eyJfdGVtcGxhdGVEYXRhIjp7ImNvbnRlbnRUeXBlIjoiJGl0ZW0xX2MiLCJsaW5lQ291bnQiOiIxMCIsIndvcmRDb3VudCI6IjExIn0sInRhZyI6IiRpdGVtMV9jIn0=</bd:templateData>
          </p:ext>
        </p:extLst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核心理念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eyJfdGVtcGxhdGVEYXRhIjp7ImNvbnRlbnRUeXBlIjoiJGl0ZW0xX3RpdGxlIiwibGluZUNvdW50IjoiMiIsIndvcmRDb3VudCI6IjUifSwidGFnIjoiJGl0ZW0xX3RpdGxlIn0=</bd:templateData>
          </p:ext>
        </p:extLst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系统的高可靠性是显著优势之一，即便遭遇单点故障，整个系统也能保持稳定运行，确保业务连续性；同时，系统具备强大的横向扩展能力，灵活应对增长需求。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eyJfdGVtcGxhdGVEYXRhIjp7ImNvbnRlbnRUeXBlIjoiJGl0ZW0yX2MiLCJsaW5lQ291bnQiOiIxMCIsIndvcmRDb3VudCI6IjExIn0sInRhZyI6IiRpdGVtMl9jIn0=</bd:templateData>
          </p:ext>
        </p:extLst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特点优势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eyJfdGVtcGxhdGVEYXRhIjp7ImNvbnRlbnRUeXBlIjoiJGl0ZW0yX3RpdGxlIiwibGluZUNvdW50IjoiMiIsIndvcmRDb3VudCI6IjUifSwidGFnIjoiJGl0ZW0yX3RpdGxlIn0=</bd:templateData>
          </p:ext>
        </p:extLst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 xmlns="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快递分拣网络通过广泛分布的分拣中心与高效物流体系，实现包裹的快速、准确送达，相比传统单一邮局模式，显著提升处理速度与覆盖范围。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eyJfdGVtcGxhdGVEYXRhIjp7ImNvbnRlbnRUeXBlIjoiJGl0ZW0zX2MiLCJsaW5lQ291bnQiOiIxMCIsIndvcmRDb3VudCI6IjExIn0sInRhZyI6IiRpdGVtM19jIn0=</bd:templateData>
          </p:ext>
        </p:extLst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生活类比</a:t>
            </a:r>
          </a:p>
        </p:txBody>
        <p:extLst>
          <p:ext uri="http://schemas.baidu.com/office/drawing/2023/templateData">
            <bd:templateData xmlns:bd="http://schemas.baidu.com/office/drawing/2023/templateData" xmlns="">eyJfdGVtcGxhdGVEYXRhIjp7ImNvbnRlbnRUeXBlIjoiJGl0ZW0zX3RpdGxlIiwibGluZUNvdW50IjoiMiIsIndvcmRDb3VudCI6IjUifSwidGFnIjoiJGl0ZW0zX3RpdGxlIn0=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 xmlns="">eyJtZCI6IiMjIOWIhuW4g+W8j+iuoeeul1xuIyMjIOaguOW/g+eQhuW/tVxu5YiG5biD5byP6K6h566X55qE5qC45b+D5Zyo5LqO5bCG5bqe5aSn55qE5Lu75Yqh57uG6Ie05ouG6Kej77yM5bm26YCa6L+H5aSa6IqC54K555qE5bm26KGM5aSE55CG5py65Yi277yM5Lul6auY5pWI5Y2P5ZCM55qE5pa55byP5Yqg6YCf5Lu75Yqh5omn6KGM77yM5o+Q5Y2H5pW05L2T6L+Q566X5pWI546H5LiO5Y+v6Z2g5oCn44CCXG4jIyMg54m554K55LyY5Yq/XG7ns7vnu5/nmoTpq5jlj6/pnaDmgKfmmK/mmL7okZfkvJjlir/kuYvkuIDvvIzljbPkvr/pga3pgYfljZXngrnmlYXpmpzvvIzmlbTkuKrns7vnu5/kuZ/og73kv53mjIHnqLPlrprov5DooYzvvIznoa7kv53kuJrliqHov57nu63mgKfvvJvlkIzml7bvvIzns7vnu5/lhbflpIflvLrlpKfnmoTmqKrlkJHmianlsZXog73lipvvvIzngbXmtLvlupTlr7nlop7plb/pnIDmsYLjgIJcbiMjIyDnlJ/mtLvnsbvmr5RcbuW/q+mAkuWIhuaLo+e9kee7nOmAmui/h+W5v+azm+WIhuW4g+eahOWIhuaLo+S4reW/g+S4jumrmOaViOeJqea1geS9k+ezu++8jOWunueOsOWMheijueeahOW/q+mAn+OAgeWHhuehrumAgei+vu+8jOebuOavlOS8oOe7n+WNleS4gOmCruWxgOaooeW8j++8jOaYvuiRl+aPkOWNh+WkhOeQhumAn+W6puS4juimhuebluiMg+WbtOOAgiIsInRwbGlkIjoiMyIsInRwbE5hbWUiOiJsaXN0M19pbWcxOCIsImVkaXRlZCI6ImZhbHNlIn0=</bd:templateData>
    </p:ext>
  </p:extLs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20A49"/>
      </a:dk1>
      <a:lt1>
        <a:srgbClr val="FBFEFF"/>
      </a:lt1>
      <a:dk2>
        <a:srgbClr val="020A49"/>
      </a:dk2>
      <a:lt2>
        <a:srgbClr val="CADDF0"/>
      </a:lt2>
      <a:accent1>
        <a:srgbClr val="1338FD"/>
      </a:accent1>
      <a:accent2>
        <a:srgbClr val="1338FD"/>
      </a:accent2>
      <a:accent3>
        <a:srgbClr val="1B96DB"/>
      </a:accent3>
      <a:accent4>
        <a:srgbClr val="32C5DA"/>
      </a:accent4>
      <a:accent5>
        <a:srgbClr val="1CCDF0"/>
      </a:accent5>
      <a:accent6>
        <a:srgbClr val="338DE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宽屏</PresentationFormat>
  <Paragraphs>131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Noto Sans SC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李辉</cp:lastModifiedBy>
  <cp:revision>3</cp:revision>
  <dcterms:created xsi:type="dcterms:W3CDTF">2025-10-20T11:38:53Z</dcterms:created>
  <dcterms:modified xsi:type="dcterms:W3CDTF">2026-01-29T03:17:42Z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470d875ea92ecb1d545183ad1cad4880_1769579869_8afd3730bc77a13c1915b5603bc4968e","ReservedCode1":"900ee2c6d3283e986b52d0407c670ac2c5bf2e7c66ba8f03c0de159f4ca2e66f","ContentPropagator":"001191110000802100433B10001","PropagateID":"470d875ea92ecb1d545183ad1cad4880_1769579869_8afd3730bc77a13c1915b5603bc4968e","ReservedCode2":"900ee2c6d3283e986b52d0407c670ac2c5bf2e7c66ba8f03c0de159f4ca2e66f"}</vt:lpwstr>
  </property>
</Properties>
</file>